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emf" ContentType="image/x-emf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58" r:id="rId4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5" r:id="rId24"/>
    <p:sldId id="296" r:id="rId25"/>
    <p:sldId id="297" r:id="rId26"/>
    <p:sldId id="299" r:id="rId27"/>
    <p:sldId id="298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8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11355-DCFB-4D93-A250-E2BC6E8AD12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E54C7-711E-4A57-B6A9-360EA9433D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25601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43010" name="Text Placeholder 2560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41985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74754" name="Text Placeholder 41986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8193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21506" name="Text Placeholder 819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38241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24578" name="Text Placeholder 13824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40289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26626" name="Text Placeholder 14029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5361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30722" name="Text Placeholder 1536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7409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32770" name="Text Placeholder 1741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9457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35842" name="Text Placeholder 1945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21505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38914" name="Text Placeholder 21506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23553"/>
          <p:cNvSpPr>
            <a:spLocks noRot="1" noChangeArrowheads="1" noTextEdit="1"/>
          </p:cNvSpPr>
          <p:nvPr>
            <p:ph type="sldImg" idx="4294967295"/>
          </p:nvPr>
        </p:nvSpPr>
        <p:spPr/>
      </p:sp>
      <p:sp>
        <p:nvSpPr>
          <p:cNvPr id="40962" name="Text Placeholder 2355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92615" cy="21891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600201"/>
            <a:ext cx="5392615" cy="21891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92615" cy="21891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785" y="3941763"/>
            <a:ext cx="5392615" cy="21891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9B4BB6B-96F7-4A77-920B-3180057EE0A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6287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9375E-88BF-4E5F-A87F-F2F9452DF74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57C44-BADD-4F91-A7F2-F9590BB7CDD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GIF"/><Relationship Id="rId1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image" Target="../media/image9.GIF"/><Relationship Id="rId7" Type="http://schemas.openxmlformats.org/officeDocument/2006/relationships/image" Target="../media/image8.GIF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slide" Target="slide2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1.wav"/><Relationship Id="rId13" Type="http://schemas.openxmlformats.org/officeDocument/2006/relationships/image" Target="../media/image14.jpeg"/><Relationship Id="rId12" Type="http://schemas.openxmlformats.org/officeDocument/2006/relationships/image" Target="../media/image13.jpeg"/><Relationship Id="rId11" Type="http://schemas.openxmlformats.org/officeDocument/2006/relationships/image" Target="../media/image12.emf"/><Relationship Id="rId10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hyperlink" Target="http://www.google.com.vn/imgres?imgurl=http://nld.vcmedia.vn/Images/Uploaded/Share/2009/01/10/co-dau-3.gif&amp;imgrefurl=http://maivang.nld.com.vn/20090110095850310p0c1026/thanh-binh-thanh-hon-dung-ngay-le-tinh-yeu.htm&amp;h=435&amp;w=300&amp;sz=93&amp;tbnid=yEAfXJxqFmlcHM:&amp;tbnh=270&amp;tbnw=186&amp;prev=/images%3Fq%3Danh%2Bc%25C3%25B4%2Bdau&amp;zoom=1&amp;q=anh+c%C3%B4+dau&amp;hl=vi&amp;usg=__tXDBXMf-AfxjdFkBhCQv_3fNMBA=&amp;sa=X&amp;ei=R4i4TIalPMqcnweD8uSpCA&amp;ved=0CBsQ9QEwAA" TargetMode="External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media" Target="file:///D:\HAI%20U\power%20point%20lop%2011\E11_U5_E\bdkl.WAV" TargetMode="Externa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23.jpeg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audio" Target="file:///D:\HAI%20U\power%20point%20lop%2011\E11_U5_E\bdkl.WA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GIF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GIF"/><Relationship Id="rId8" Type="http://schemas.openxmlformats.org/officeDocument/2006/relationships/image" Target="../media/image15.png"/><Relationship Id="rId7" Type="http://schemas.microsoft.com/office/2007/relationships/media" Target="file:///D:\HAI%20U\power%20point%20lop%2011\E11_U5_E\kt1.WAV" TargetMode="External"/><Relationship Id="rId6" Type="http://schemas.openxmlformats.org/officeDocument/2006/relationships/audio" Target="file:///D:\HAI%20U\power%20point%20lop%2011\E11_U5_E\kt1.WAV" TargetMode="External"/><Relationship Id="rId5" Type="http://schemas.openxmlformats.org/officeDocument/2006/relationships/image" Target="../media/image61.wmf"/><Relationship Id="rId4" Type="http://schemas.openxmlformats.org/officeDocument/2006/relationships/image" Target="../media/image60.GIF"/><Relationship Id="rId3" Type="http://schemas.openxmlformats.org/officeDocument/2006/relationships/image" Target="../media/image59.GIF"/><Relationship Id="rId2" Type="http://schemas.openxmlformats.org/officeDocument/2006/relationships/image" Target="../media/image10.GIF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8.GI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jpeg"/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hyperlink" Target="http://www.google.com.vn/imgres?imgurl=http://nld.vcmedia.vn/Images/Uploaded/Share/2009/01/10/co-dau-3.gif&amp;imgrefurl=http://maivang.nld.com.vn/20090110095850310p0c1026/thanh-binh-thanh-hon-dung-ngay-le-tinh-yeu.htm&amp;h=435&amp;w=300&amp;sz=93&amp;tbnid=yEAfXJxqFmlcHM:&amp;tbnh=270&amp;tbnw=186&amp;prev=/images%3Fq%3Danh%2Bc%25C3%25B4%2Bdau&amp;zoom=1&amp;q=anh+c%C3%B4+dau&amp;hl=vi&amp;usg=__tXDBXMf-AfxjdFkBhCQv_3fNMBA=&amp;sa=X&amp;ei=R4i4TIalPMqcnweD8uSpCA&amp;ved=0CBsQ9QEwAA" TargetMode="External"/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OSAMU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2819400" y="3276601"/>
            <a:ext cx="6267450" cy="22955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Welcome to our class!</a:t>
            </a:r>
            <a:endParaRPr lang="en-US" sz="3600" kern="1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69" name="WordArt 5"/>
          <p:cNvSpPr>
            <a:spLocks noChangeArrowheads="1" noChangeShapeType="1" noTextEdit="1"/>
          </p:cNvSpPr>
          <p:nvPr/>
        </p:nvSpPr>
        <p:spPr bwMode="auto">
          <a:xfrm>
            <a:off x="1981200" y="533401"/>
            <a:ext cx="390525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GOOD MORNING!</a:t>
            </a:r>
            <a:endParaRPr lang="en-US" sz="3600" kern="10">
              <a:ln w="12700">
                <a:solidFill>
                  <a:srgbClr val="000000"/>
                </a:solidFill>
                <a:round/>
              </a:ln>
              <a:solidFill>
                <a:srgbClr val="FF00FF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4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s 16385"/>
          <p:cNvSpPr>
            <a:spLocks noChangeArrowheads="1"/>
          </p:cNvSpPr>
          <p:nvPr/>
        </p:nvSpPr>
        <p:spPr bwMode="auto">
          <a:xfrm>
            <a:off x="1981200" y="1371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6387" name="Rectangles 16386"/>
          <p:cNvSpPr/>
          <p:nvPr/>
        </p:nvSpPr>
        <p:spPr>
          <a:xfrm>
            <a:off x="2362200" y="685800"/>
            <a:ext cx="8686800" cy="591185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sz="3000" b="1" noProof="1"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Practice reading aloud the dialogue.</a:t>
            </a:r>
            <a:r>
              <a:rPr sz="30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endParaRPr sz="30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00FF00"/>
                </a:solidFill>
              </a:rPr>
              <a:t>A</a:t>
            </a:r>
            <a:r>
              <a:rPr sz="2800" b="1" noProof="1">
                <a:solidFill>
                  <a:schemeClr val="tx2"/>
                </a:solidFill>
              </a:rPr>
              <a:t>: </a:t>
            </a:r>
            <a:r>
              <a:rPr sz="2800" b="1" noProof="1">
                <a:solidFill>
                  <a:srgbClr val="FF0000"/>
                </a:solidFill>
              </a:rPr>
              <a:t>Br</a:t>
            </a:r>
            <a:r>
              <a:rPr sz="2800" b="1" noProof="1">
                <a:solidFill>
                  <a:srgbClr val="0000CC"/>
                </a:solidFill>
              </a:rPr>
              <a:t>ian, what is </a:t>
            </a:r>
            <a:r>
              <a:rPr sz="2800" b="1" noProof="1">
                <a:solidFill>
                  <a:srgbClr val="FF0000"/>
                </a:solidFill>
              </a:rPr>
              <a:t>Br</a:t>
            </a:r>
            <a:r>
              <a:rPr sz="2800" b="1" noProof="1">
                <a:solidFill>
                  <a:srgbClr val="0000CC"/>
                </a:solidFill>
              </a:rPr>
              <a:t>etty</a:t>
            </a:r>
            <a:r>
              <a:rPr sz="2800" b="1" noProof="1">
                <a:solidFill>
                  <a:srgbClr val="0000CC"/>
                </a:solidFill>
              </a:rPr>
              <a:t> </a:t>
            </a:r>
            <a:r>
              <a:rPr sz="2800" b="1" noProof="1">
                <a:solidFill>
                  <a:srgbClr val="FF0000"/>
                </a:solidFill>
              </a:rPr>
              <a:t>pr</a:t>
            </a:r>
            <a:r>
              <a:rPr sz="2800" b="1" noProof="1">
                <a:solidFill>
                  <a:srgbClr val="0000CC"/>
                </a:solidFill>
              </a:rPr>
              <a:t>esenting on Sunday ?</a:t>
            </a:r>
            <a:endParaRPr sz="2800" b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FF"/>
                </a:solidFill>
              </a:rPr>
              <a:t>B</a:t>
            </a:r>
            <a:r>
              <a:rPr sz="2800" b="1" noProof="1">
                <a:solidFill>
                  <a:srgbClr val="0000CC"/>
                </a:solidFill>
              </a:rPr>
              <a:t>:</a:t>
            </a:r>
            <a:r>
              <a:rPr sz="2800" b="1" i="1" noProof="1">
                <a:solidFill>
                  <a:srgbClr val="0000CC"/>
                </a:solidFill>
              </a:rPr>
              <a:t>She’ll</a:t>
            </a:r>
            <a:r>
              <a:rPr sz="2800" b="1" i="1" noProof="1">
                <a:solidFill>
                  <a:srgbClr val="0000CC"/>
                </a:solidFill>
              </a:rPr>
              <a:t> teach us how to </a:t>
            </a:r>
            <a:r>
              <a:rPr sz="2800" b="1" i="1" noProof="1">
                <a:solidFill>
                  <a:srgbClr val="FF0000"/>
                </a:solidFill>
              </a:rPr>
              <a:t>pl</a:t>
            </a:r>
            <a:r>
              <a:rPr sz="2800" b="1" i="1" noProof="1">
                <a:solidFill>
                  <a:srgbClr val="0000CC"/>
                </a:solidFill>
              </a:rPr>
              <a:t>ay English </a:t>
            </a:r>
            <a:r>
              <a:rPr sz="2800" b="1" i="1" noProof="1">
                <a:solidFill>
                  <a:srgbClr val="FF0000"/>
                </a:solidFill>
              </a:rPr>
              <a:t>pr</a:t>
            </a:r>
            <a:r>
              <a:rPr sz="2800" b="1" i="1" noProof="1">
                <a:solidFill>
                  <a:srgbClr val="0000CC"/>
                </a:solidFill>
              </a:rPr>
              <a:t>onunciation</a:t>
            </a:r>
            <a:endParaRPr sz="2800" b="1" i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i="1" noProof="1">
                <a:solidFill>
                  <a:srgbClr val="0000CC"/>
                </a:solidFill>
              </a:rPr>
              <a:t>    games.</a:t>
            </a:r>
            <a:endParaRPr sz="2800" b="1" i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00FF00"/>
                </a:solidFill>
              </a:rPr>
              <a:t>A</a:t>
            </a:r>
            <a:r>
              <a:rPr sz="2800" b="1" noProof="1">
                <a:solidFill>
                  <a:schemeClr val="tx2"/>
                </a:solidFill>
              </a:rPr>
              <a:t>: </a:t>
            </a:r>
            <a:r>
              <a:rPr sz="2800" b="1" noProof="1">
                <a:solidFill>
                  <a:srgbClr val="0000CC"/>
                </a:solidFill>
              </a:rPr>
              <a:t>Are you going to </a:t>
            </a:r>
            <a:r>
              <a:rPr sz="2800" b="1" noProof="1">
                <a:solidFill>
                  <a:srgbClr val="FF0000"/>
                </a:solidFill>
              </a:rPr>
              <a:t>pr</a:t>
            </a:r>
            <a:r>
              <a:rPr sz="2800" b="1" noProof="1">
                <a:solidFill>
                  <a:srgbClr val="0000CC"/>
                </a:solidFill>
              </a:rPr>
              <a:t>epare for it ?</a:t>
            </a:r>
            <a:endParaRPr sz="2800" b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FF"/>
                </a:solidFill>
              </a:rPr>
              <a:t>B</a:t>
            </a:r>
            <a:r>
              <a:rPr sz="2800" b="1" noProof="1">
                <a:solidFill>
                  <a:srgbClr val="0000CC"/>
                </a:solidFill>
              </a:rPr>
              <a:t>: </a:t>
            </a:r>
            <a:r>
              <a:rPr sz="2800" b="1" i="1" noProof="1">
                <a:solidFill>
                  <a:srgbClr val="0000CC"/>
                </a:solidFill>
              </a:rPr>
              <a:t>Yes. My mother is going to </a:t>
            </a:r>
            <a:r>
              <a:rPr sz="2800" b="1" i="1" noProof="1">
                <a:solidFill>
                  <a:srgbClr val="FF0000"/>
                </a:solidFill>
              </a:rPr>
              <a:t>pl</a:t>
            </a:r>
            <a:r>
              <a:rPr sz="2800" b="1" i="1" noProof="1">
                <a:solidFill>
                  <a:srgbClr val="0000CC"/>
                </a:solidFill>
              </a:rPr>
              <a:t>ay the guitar and I’ll </a:t>
            </a:r>
            <a:endParaRPr sz="2800" b="1" i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i="1" noProof="1">
                <a:solidFill>
                  <a:srgbClr val="0000CC"/>
                </a:solidFill>
              </a:rPr>
              <a:t>     sing the </a:t>
            </a:r>
            <a:r>
              <a:rPr sz="2800" b="1" i="1" noProof="1">
                <a:solidFill>
                  <a:srgbClr val="FF0000"/>
                </a:solidFill>
              </a:rPr>
              <a:t>bl</a:t>
            </a:r>
            <a:r>
              <a:rPr sz="2800" b="1" i="1" noProof="1">
                <a:solidFill>
                  <a:srgbClr val="0000CC"/>
                </a:solidFill>
              </a:rPr>
              <a:t>ues.</a:t>
            </a:r>
            <a:endParaRPr sz="2800" b="1" i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00FF00"/>
                </a:solidFill>
              </a:rPr>
              <a:t>A</a:t>
            </a:r>
            <a:r>
              <a:rPr sz="2800" b="1" noProof="1">
                <a:solidFill>
                  <a:srgbClr val="0000CC"/>
                </a:solidFill>
              </a:rPr>
              <a:t>: What clothes are you going to wear, </a:t>
            </a:r>
            <a:r>
              <a:rPr sz="2800" b="1" noProof="1">
                <a:solidFill>
                  <a:srgbClr val="FF0000"/>
                </a:solidFill>
              </a:rPr>
              <a:t>Pr</a:t>
            </a:r>
            <a:r>
              <a:rPr sz="2800" b="1" noProof="1">
                <a:solidFill>
                  <a:srgbClr val="0000CC"/>
                </a:solidFill>
              </a:rPr>
              <a:t>etty ?</a:t>
            </a:r>
            <a:endParaRPr sz="2800" b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FF"/>
                </a:solidFill>
              </a:rPr>
              <a:t>B</a:t>
            </a:r>
            <a:r>
              <a:rPr sz="2800" b="1" i="1" noProof="1">
                <a:solidFill>
                  <a:srgbClr val="0000CC"/>
                </a:solidFill>
              </a:rPr>
              <a:t>: </a:t>
            </a:r>
            <a:r>
              <a:rPr sz="2800" b="1" i="1" noProof="1">
                <a:solidFill>
                  <a:srgbClr val="FF0000"/>
                </a:solidFill>
              </a:rPr>
              <a:t>Bl</a:t>
            </a:r>
            <a:r>
              <a:rPr sz="2800" b="1" i="1" noProof="1">
                <a:solidFill>
                  <a:srgbClr val="0000CC"/>
                </a:solidFill>
              </a:rPr>
              <a:t>ack </a:t>
            </a:r>
            <a:r>
              <a:rPr sz="2800" b="1" i="1" noProof="1">
                <a:solidFill>
                  <a:srgbClr val="FF0000"/>
                </a:solidFill>
              </a:rPr>
              <a:t>br</a:t>
            </a:r>
            <a:r>
              <a:rPr sz="2800" b="1" i="1" noProof="1">
                <a:solidFill>
                  <a:srgbClr val="0000CC"/>
                </a:solidFill>
              </a:rPr>
              <a:t>own </a:t>
            </a:r>
            <a:r>
              <a:rPr sz="2800" b="1" i="1" noProof="1">
                <a:solidFill>
                  <a:srgbClr val="FF0000"/>
                </a:solidFill>
              </a:rPr>
              <a:t>bl</a:t>
            </a:r>
            <a:r>
              <a:rPr sz="2800" b="1" i="1" noProof="1">
                <a:solidFill>
                  <a:srgbClr val="0000CC"/>
                </a:solidFill>
              </a:rPr>
              <a:t>ouse and jeans.</a:t>
            </a:r>
            <a:endParaRPr sz="2800" b="1" i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00FF00"/>
                </a:solidFill>
              </a:rPr>
              <a:t>A</a:t>
            </a:r>
            <a:r>
              <a:rPr sz="2800" b="1" noProof="1">
                <a:solidFill>
                  <a:srgbClr val="0000CC"/>
                </a:solidFill>
              </a:rPr>
              <a:t>: How about a small </a:t>
            </a:r>
            <a:r>
              <a:rPr sz="2800" b="1" noProof="1">
                <a:solidFill>
                  <a:srgbClr val="FF0000"/>
                </a:solidFill>
              </a:rPr>
              <a:t>pr</a:t>
            </a:r>
            <a:r>
              <a:rPr sz="2800" b="1" noProof="1">
                <a:solidFill>
                  <a:srgbClr val="0000CC"/>
                </a:solidFill>
              </a:rPr>
              <a:t>esent for </a:t>
            </a:r>
            <a:r>
              <a:rPr sz="2800" b="1" noProof="1">
                <a:solidFill>
                  <a:srgbClr val="FF0000"/>
                </a:solidFill>
              </a:rPr>
              <a:t>Br</a:t>
            </a:r>
            <a:r>
              <a:rPr sz="2800" b="1" noProof="1">
                <a:solidFill>
                  <a:srgbClr val="0000CC"/>
                </a:solidFill>
              </a:rPr>
              <a:t>etty</a:t>
            </a:r>
            <a:r>
              <a:rPr sz="2800" b="1" noProof="1">
                <a:solidFill>
                  <a:srgbClr val="0000CC"/>
                </a:solidFill>
              </a:rPr>
              <a:t> after her </a:t>
            </a:r>
            <a:endParaRPr sz="2800" b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0000CC"/>
                </a:solidFill>
              </a:rPr>
              <a:t> </a:t>
            </a:r>
            <a:r>
              <a:rPr sz="2800" b="1" noProof="1">
                <a:solidFill>
                  <a:srgbClr val="FF0000"/>
                </a:solidFill>
              </a:rPr>
              <a:t>pr</a:t>
            </a:r>
            <a:r>
              <a:rPr sz="2800" b="1" noProof="1">
                <a:solidFill>
                  <a:srgbClr val="0000CC"/>
                </a:solidFill>
              </a:rPr>
              <a:t>esentation ?</a:t>
            </a:r>
            <a:endParaRPr sz="2800" b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FF"/>
                </a:solidFill>
              </a:rPr>
              <a:t>B:</a:t>
            </a:r>
            <a:r>
              <a:rPr sz="2800" b="1" noProof="1">
                <a:solidFill>
                  <a:srgbClr val="0000CC"/>
                </a:solidFill>
              </a:rPr>
              <a:t> </a:t>
            </a:r>
            <a:r>
              <a:rPr sz="2800" b="1" i="1" noProof="1">
                <a:solidFill>
                  <a:srgbClr val="FF0000"/>
                </a:solidFill>
              </a:rPr>
              <a:t>Pl</a:t>
            </a:r>
            <a:r>
              <a:rPr sz="2800" b="1" i="1" noProof="1">
                <a:solidFill>
                  <a:srgbClr val="0000CC"/>
                </a:solidFill>
              </a:rPr>
              <a:t>ease </a:t>
            </a:r>
            <a:r>
              <a:rPr sz="2800" b="1" i="1" noProof="1">
                <a:solidFill>
                  <a:srgbClr val="FF0000"/>
                </a:solidFill>
              </a:rPr>
              <a:t>br</a:t>
            </a:r>
            <a:r>
              <a:rPr sz="2800" b="1" i="1" noProof="1">
                <a:solidFill>
                  <a:srgbClr val="0000CC"/>
                </a:solidFill>
              </a:rPr>
              <a:t>ing something not very </a:t>
            </a:r>
            <a:r>
              <a:rPr sz="2800" b="1" i="1" noProof="1">
                <a:solidFill>
                  <a:srgbClr val="FF0000"/>
                </a:solidFill>
              </a:rPr>
              <a:t>pr</a:t>
            </a:r>
            <a:r>
              <a:rPr sz="2800" b="1" i="1" noProof="1">
                <a:solidFill>
                  <a:srgbClr val="0000CC"/>
                </a:solidFill>
              </a:rPr>
              <a:t>ecious.</a:t>
            </a:r>
            <a:endParaRPr sz="2800" b="1" i="1" noProof="1">
              <a:solidFill>
                <a:srgbClr val="0000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noProof="1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3" name="Unit 5 Lang Prac Tieng Anh 11 c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4566" y="56668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04449" descr="j029755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ounded Rectangular Callout 104450"/>
          <p:cNvSpPr>
            <a:spLocks noChangeArrowheads="1"/>
          </p:cNvSpPr>
          <p:nvPr/>
        </p:nvSpPr>
        <p:spPr bwMode="auto">
          <a:xfrm>
            <a:off x="4279900" y="152400"/>
            <a:ext cx="5613400" cy="1066800"/>
          </a:xfrm>
          <a:prstGeom prst="wedgeRoundRectCallout">
            <a:avLst>
              <a:gd name="adj1" fmla="val -64218"/>
              <a:gd name="adj2" fmla="val 5476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en-US" altLang="en-US" sz="3600">
                <a:latin typeface="Comic Sans MS" panose="030F0702030302020204" pitchFamily="66" charset="0"/>
              </a:rPr>
              <a:t>Stop by that house!</a:t>
            </a:r>
            <a:endParaRPr lang="en-US" altLang="en-US" sz="3600">
              <a:latin typeface="Comic Sans MS" panose="030F0702030302020204" pitchFamily="66" charset="0"/>
            </a:endParaRPr>
          </a:p>
        </p:txBody>
      </p:sp>
      <p:sp>
        <p:nvSpPr>
          <p:cNvPr id="104452" name="Text Box 104451"/>
          <p:cNvSpPr txBox="1">
            <a:spLocks noChangeArrowheads="1"/>
          </p:cNvSpPr>
          <p:nvPr/>
        </p:nvSpPr>
        <p:spPr bwMode="auto">
          <a:xfrm>
            <a:off x="4692650" y="2619376"/>
            <a:ext cx="5695950" cy="13112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00FF00"/>
                </a:solidFill>
                <a:latin typeface="Monotype Corsiva" panose="03010101010201010101" pitchFamily="66" charset="0"/>
              </a:rPr>
              <a:t>What did the teacher ask her students to do?</a:t>
            </a:r>
            <a:endParaRPr lang="en-US" altLang="en-US" sz="4000">
              <a:solidFill>
                <a:srgbClr val="00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4453" name="Text Box 104452"/>
          <p:cNvSpPr txBox="1">
            <a:spLocks noChangeArrowheads="1"/>
          </p:cNvSpPr>
          <p:nvPr/>
        </p:nvSpPr>
        <p:spPr bwMode="auto">
          <a:xfrm>
            <a:off x="3048000" y="4419601"/>
            <a:ext cx="7594600" cy="13112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Comic Sans MS" panose="030F0702030302020204" pitchFamily="66" charset="0"/>
              </a:rPr>
              <a:t>She asked her students to stop</a:t>
            </a:r>
            <a:endParaRPr lang="en-US" altLang="en-US" sz="32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Comic Sans MS" panose="030F0702030302020204" pitchFamily="66" charset="0"/>
              </a:rPr>
              <a:t>by that house.</a:t>
            </a:r>
            <a:endParaRPr lang="en-US" altLang="en-US" sz="3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4454" name="Picture 104453" descr="mui t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338170">
            <a:off x="2159000" y="323215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5" name="Straight Connector 104454"/>
          <p:cNvSpPr>
            <a:spLocks noChangeShapeType="1"/>
          </p:cNvSpPr>
          <p:nvPr/>
        </p:nvSpPr>
        <p:spPr bwMode="auto">
          <a:xfrm>
            <a:off x="7696200" y="4953000"/>
            <a:ext cx="16510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Text Box 104455"/>
          <p:cNvSpPr txBox="1">
            <a:spLocks noChangeArrowheads="1"/>
          </p:cNvSpPr>
          <p:nvPr/>
        </p:nvSpPr>
        <p:spPr bwMode="auto">
          <a:xfrm>
            <a:off x="1473200" y="1600201"/>
            <a:ext cx="4953000" cy="8239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bg1"/>
                </a:solidFill>
                <a:latin typeface="Monotype Corsiva" panose="03010101010201010101" pitchFamily="66" charset="0"/>
              </a:rPr>
              <a:t>Reported Speech</a:t>
            </a:r>
            <a:endParaRPr lang="en-US" altLang="en-US" sz="480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4457" name="Text Box 104456"/>
          <p:cNvSpPr txBox="1">
            <a:spLocks noChangeArrowheads="1"/>
          </p:cNvSpPr>
          <p:nvPr/>
        </p:nvSpPr>
        <p:spPr bwMode="auto">
          <a:xfrm>
            <a:off x="5765800" y="1600201"/>
            <a:ext cx="4375150" cy="8239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bg1"/>
                </a:solidFill>
                <a:latin typeface="Monotype Corsiva" panose="03010101010201010101" pitchFamily="66" charset="0"/>
              </a:rPr>
              <a:t>with to-infinitive</a:t>
            </a:r>
            <a:endParaRPr lang="en-US" altLang="en-US" sz="480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4458" name="Text Box 104457"/>
          <p:cNvSpPr txBox="1">
            <a:spLocks noChangeArrowheads="1"/>
          </p:cNvSpPr>
          <p:nvPr/>
        </p:nvSpPr>
        <p:spPr bwMode="auto">
          <a:xfrm>
            <a:off x="7086600" y="5029201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0000"/>
                </a:solidFill>
                <a:latin typeface="Monotype Corsiva" panose="03010101010201010101" pitchFamily="66" charset="0"/>
              </a:rPr>
              <a:t>to-infinitive</a:t>
            </a:r>
            <a:endParaRPr lang="en-US" altLang="en-US" sz="400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5" decel="100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85" decel="100000"/>
                                        <p:tgtEl>
                                          <p:spTgt spid="1044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  <p:bldP spid="104451" grpId="1" animBg="1"/>
      <p:bldP spid="104452" grpId="0" animBg="1"/>
      <p:bldP spid="104452" grpId="1" animBg="1"/>
      <p:bldP spid="104453" grpId="0" animBg="1"/>
      <p:bldP spid="104456" grpId="0" animBg="1"/>
      <p:bldP spid="104457" grpId="0" animBg="1"/>
      <p:bldP spid="1044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s 18433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8435" name="Rectangles 18434"/>
          <p:cNvSpPr/>
          <p:nvPr/>
        </p:nvSpPr>
        <p:spPr>
          <a:xfrm>
            <a:off x="1676400" y="1447800"/>
            <a:ext cx="9372600" cy="5410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u="sng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34819" name="Rectangles 18435"/>
          <p:cNvSpPr>
            <a:spLocks noChangeArrowheads="1"/>
          </p:cNvSpPr>
          <p:nvPr/>
        </p:nvSpPr>
        <p:spPr bwMode="auto">
          <a:xfrm>
            <a:off x="3424238" y="4651375"/>
            <a:ext cx="274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altLang="en-US" sz="3200">
              <a:solidFill>
                <a:srgbClr val="FF0066"/>
              </a:solidFill>
            </a:endParaRPr>
          </a:p>
        </p:txBody>
      </p:sp>
      <p:pic>
        <p:nvPicPr>
          <p:cNvPr id="34820" name="Picture 18436" descr="hln28rw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86200"/>
            <a:ext cx="396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loud Callout 18437"/>
          <p:cNvSpPr/>
          <p:nvPr/>
        </p:nvSpPr>
        <p:spPr>
          <a:xfrm>
            <a:off x="2667000" y="914400"/>
            <a:ext cx="8153400" cy="1676400"/>
          </a:xfrm>
          <a:prstGeom prst="cloudCallout">
            <a:avLst>
              <a:gd name="adj1" fmla="val 28176"/>
              <a:gd name="adj2" fmla="val 12140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r>
              <a:rPr sz="3600" noProof="1"/>
              <a:t>“Keep  quiet,” s</a:t>
            </a:r>
            <a:r>
              <a:rPr sz="3200" noProof="1"/>
              <a:t>he said to her  sister</a:t>
            </a:r>
            <a:r>
              <a:rPr sz="3200" b="1" noProof="1">
                <a:effectLst>
                  <a:outerShdw blurRad="38100" dist="38100" dir="2700000">
                    <a:srgbClr val="FFFFFF"/>
                  </a:outerShdw>
                </a:effectLst>
              </a:rPr>
              <a:t> .</a:t>
            </a:r>
            <a:endParaRPr sz="3200" b="1" noProof="1">
              <a:effectLst>
                <a:outerShdw blurRad="38100" dist="38100" dir="2700000">
                  <a:srgbClr val="FFFFFF"/>
                </a:outerShdw>
              </a:effectLst>
            </a:endParaRPr>
          </a:p>
        </p:txBody>
      </p:sp>
      <p:sp>
        <p:nvSpPr>
          <p:cNvPr id="18439" name="Text Box 18438"/>
          <p:cNvSpPr txBox="1">
            <a:spLocks noChangeArrowheads="1"/>
          </p:cNvSpPr>
          <p:nvPr/>
        </p:nvSpPr>
        <p:spPr bwMode="auto">
          <a:xfrm>
            <a:off x="1143001" y="2743200"/>
            <a:ext cx="6246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00FF"/>
                </a:solidFill>
              </a:rPr>
              <a:t>What did she tell her sister?</a:t>
            </a:r>
            <a:endParaRPr lang="en-US" altLang="en-US" sz="3600">
              <a:solidFill>
                <a:srgbClr val="FF00FF"/>
              </a:solidFill>
            </a:endParaRPr>
          </a:p>
        </p:txBody>
      </p:sp>
      <p:sp>
        <p:nvSpPr>
          <p:cNvPr id="18440" name="Text Box 18439"/>
          <p:cNvSpPr txBox="1">
            <a:spLocks noChangeArrowheads="1"/>
          </p:cNvSpPr>
          <p:nvPr/>
        </p:nvSpPr>
        <p:spPr bwMode="auto">
          <a:xfrm>
            <a:off x="1143001" y="3581401"/>
            <a:ext cx="58658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hlink"/>
                </a:solidFill>
              </a:rPr>
              <a:t>=&gt;</a:t>
            </a:r>
            <a:r>
              <a:rPr lang="en-US" altLang="en-US" sz="3600">
                <a:solidFill>
                  <a:srgbClr val="0000FF"/>
                </a:solidFill>
              </a:rPr>
              <a:t> </a:t>
            </a:r>
            <a:r>
              <a:rPr lang="en-US" altLang="en-US" sz="3600">
                <a:solidFill>
                  <a:srgbClr val="00FF00"/>
                </a:solidFill>
              </a:rPr>
              <a:t>She</a:t>
            </a:r>
            <a:r>
              <a:rPr lang="en-US" altLang="en-US" sz="3600">
                <a:solidFill>
                  <a:srgbClr val="0000FF"/>
                </a:solidFill>
              </a:rPr>
              <a:t> </a:t>
            </a:r>
            <a:r>
              <a:rPr lang="en-US" altLang="en-US" sz="3600">
                <a:solidFill>
                  <a:schemeClr val="hlink"/>
                </a:solidFill>
              </a:rPr>
              <a:t>told</a:t>
            </a:r>
            <a:r>
              <a:rPr lang="en-US" altLang="en-US" sz="3600">
                <a:solidFill>
                  <a:srgbClr val="0000FF"/>
                </a:solidFill>
              </a:rPr>
              <a:t> </a:t>
            </a:r>
            <a:r>
              <a:rPr lang="en-US" altLang="en-US" sz="3600">
                <a:solidFill>
                  <a:srgbClr val="00FF00"/>
                </a:solidFill>
              </a:rPr>
              <a:t>her sister</a:t>
            </a:r>
            <a:r>
              <a:rPr lang="en-US" altLang="en-US" sz="3600">
                <a:solidFill>
                  <a:srgbClr val="0000FF"/>
                </a:solidFill>
              </a:rPr>
              <a:t> </a:t>
            </a:r>
            <a:r>
              <a:rPr lang="en-US" altLang="en-US" sz="3600" u="sng">
                <a:solidFill>
                  <a:schemeClr val="hlink"/>
                </a:solidFill>
              </a:rPr>
              <a:t>to keep quiet</a:t>
            </a:r>
            <a:r>
              <a:rPr lang="en-US" altLang="en-US" sz="3600">
                <a:solidFill>
                  <a:schemeClr val="hlink"/>
                </a:solidFill>
              </a:rPr>
              <a:t>.</a:t>
            </a:r>
            <a:r>
              <a:rPr lang="en-US" altLang="en-US" sz="3600" u="sng">
                <a:solidFill>
                  <a:schemeClr val="hlink"/>
                </a:solidFill>
              </a:rPr>
              <a:t> </a:t>
            </a:r>
            <a:endParaRPr lang="en-US" altLang="en-US" sz="3600" u="sng">
              <a:solidFill>
                <a:schemeClr val="hlink"/>
              </a:solidFill>
            </a:endParaRPr>
          </a:p>
        </p:txBody>
      </p:sp>
      <p:sp>
        <p:nvSpPr>
          <p:cNvPr id="18442" name="Rectangles 18441"/>
          <p:cNvSpPr/>
          <p:nvPr/>
        </p:nvSpPr>
        <p:spPr>
          <a:xfrm>
            <a:off x="1447800" y="381000"/>
            <a:ext cx="9601200" cy="228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(II)</a:t>
            </a:r>
            <a:r>
              <a:rPr sz="28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GRAMMAR</a:t>
            </a: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:REPORTED SPEECH WITH INFINITIVE(S)</a:t>
            </a:r>
            <a:endParaRPr sz="28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/>
      <p:bldP spid="184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034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6866" name="Picture 103426" descr="Saying-Goodbye_lar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935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Rounded Rectangular Callout 103427"/>
          <p:cNvSpPr>
            <a:spLocks noChangeArrowheads="1"/>
          </p:cNvSpPr>
          <p:nvPr/>
        </p:nvSpPr>
        <p:spPr bwMode="auto">
          <a:xfrm>
            <a:off x="4775200" y="381000"/>
            <a:ext cx="5613400" cy="1295400"/>
          </a:xfrm>
          <a:prstGeom prst="wedgeRoundRectCallout">
            <a:avLst>
              <a:gd name="adj1" fmla="val -61579"/>
              <a:gd name="adj2" fmla="val 5588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en-US" altLang="en-US" sz="3600" b="1">
                <a:latin typeface="Comic Sans MS" panose="030F0702030302020204" pitchFamily="66" charset="0"/>
              </a:rPr>
              <a:t>Bye! See you soon, Lan!</a:t>
            </a:r>
            <a:endParaRPr lang="en-US" altLang="en-US" sz="3600" b="1">
              <a:latin typeface="Comic Sans MS" panose="030F0702030302020204" pitchFamily="66" charset="0"/>
            </a:endParaRPr>
          </a:p>
        </p:txBody>
      </p:sp>
      <p:sp>
        <p:nvSpPr>
          <p:cNvPr id="103429" name="Text Box 103428"/>
          <p:cNvSpPr txBox="1">
            <a:spLocks noChangeArrowheads="1"/>
          </p:cNvSpPr>
          <p:nvPr/>
        </p:nvSpPr>
        <p:spPr bwMode="auto">
          <a:xfrm>
            <a:off x="4197350" y="2895601"/>
            <a:ext cx="6273800" cy="7016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  <a:latin typeface="Monotype Corsiva" panose="03010101010201010101" pitchFamily="66" charset="0"/>
              </a:rPr>
              <a:t>What did she hope to do?</a:t>
            </a:r>
            <a:endParaRPr lang="en-US" altLang="en-US" sz="400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3430" name="Text Box 103429"/>
          <p:cNvSpPr txBox="1">
            <a:spLocks noChangeArrowheads="1"/>
          </p:cNvSpPr>
          <p:nvPr/>
        </p:nvSpPr>
        <p:spPr bwMode="auto">
          <a:xfrm>
            <a:off x="4267200" y="3810000"/>
            <a:ext cx="652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Monotype Corsiva" panose="03010101010201010101" pitchFamily="66" charset="0"/>
              </a:rPr>
              <a:t>She hoped to see Lan soon.</a:t>
            </a:r>
            <a:endParaRPr lang="en-US" altLang="en-US" sz="3600" b="1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nimBg="1"/>
      <p:bldP spid="103429" grpId="0" animBg="1"/>
      <p:bldP spid="1034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s 20481"/>
          <p:cNvSpPr>
            <a:spLocks noChangeArrowheads="1"/>
          </p:cNvSpPr>
          <p:nvPr/>
        </p:nvSpPr>
        <p:spPr bwMode="auto">
          <a:xfrm>
            <a:off x="2209800" y="16764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20483" name="Rectangles 20482"/>
          <p:cNvSpPr/>
          <p:nvPr/>
        </p:nvSpPr>
        <p:spPr>
          <a:xfrm>
            <a:off x="1676400" y="228600"/>
            <a:ext cx="9372600" cy="5181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u="sng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20484" name="Text Box 20483"/>
          <p:cNvSpPr txBox="1"/>
          <p:nvPr/>
        </p:nvSpPr>
        <p:spPr>
          <a:xfrm>
            <a:off x="4327525" y="5502275"/>
            <a:ext cx="184150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endParaRPr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37892" name="Rectangles 20484"/>
          <p:cNvSpPr>
            <a:spLocks noChangeArrowheads="1"/>
          </p:cNvSpPr>
          <p:nvPr/>
        </p:nvSpPr>
        <p:spPr bwMode="auto">
          <a:xfrm>
            <a:off x="2590800" y="33528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37893" name="Rectangles 20485"/>
          <p:cNvSpPr>
            <a:spLocks noChangeArrowheads="1"/>
          </p:cNvSpPr>
          <p:nvPr/>
        </p:nvSpPr>
        <p:spPr bwMode="auto">
          <a:xfrm>
            <a:off x="3276600" y="57150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37894" name="Picture 20486" descr="KS1438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2514601"/>
            <a:ext cx="457041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ounded Rectangular Callout 20487"/>
          <p:cNvSpPr>
            <a:spLocks noChangeArrowheads="1"/>
          </p:cNvSpPr>
          <p:nvPr/>
        </p:nvSpPr>
        <p:spPr bwMode="auto">
          <a:xfrm>
            <a:off x="2514600" y="457200"/>
            <a:ext cx="8077200" cy="1143000"/>
          </a:xfrm>
          <a:prstGeom prst="wedgeRoundRectCallout">
            <a:avLst>
              <a:gd name="adj1" fmla="val 19398"/>
              <a:gd name="adj2" fmla="val 1562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en-US" altLang="en-US" sz="2800" b="1"/>
              <a:t>“You should give up smoking,” the doctor said to his patient.</a:t>
            </a:r>
            <a:endParaRPr lang="en-US" altLang="en-US" sz="2800"/>
          </a:p>
        </p:txBody>
      </p:sp>
      <p:sp>
        <p:nvSpPr>
          <p:cNvPr id="20489" name="Text Box 20488"/>
          <p:cNvSpPr txBox="1">
            <a:spLocks noChangeArrowheads="1"/>
          </p:cNvSpPr>
          <p:nvPr/>
        </p:nvSpPr>
        <p:spPr bwMode="auto">
          <a:xfrm>
            <a:off x="1371601" y="1905001"/>
            <a:ext cx="62468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33CC"/>
                </a:solidFill>
              </a:rPr>
              <a:t>What did the doctor advise his patient ?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20490" name="Text Box 20489"/>
          <p:cNvSpPr txBox="1">
            <a:spLocks noChangeArrowheads="1"/>
          </p:cNvSpPr>
          <p:nvPr/>
        </p:nvSpPr>
        <p:spPr bwMode="auto">
          <a:xfrm>
            <a:off x="1447800" y="3124200"/>
            <a:ext cx="4876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</a:rPr>
              <a:t>=&gt;The doctor </a:t>
            </a:r>
            <a:r>
              <a:rPr lang="en-US" altLang="en-US" sz="3600">
                <a:solidFill>
                  <a:srgbClr val="FF0000"/>
                </a:solidFill>
              </a:rPr>
              <a:t>advised</a:t>
            </a:r>
            <a:r>
              <a:rPr lang="en-US" altLang="en-US" sz="3600">
                <a:solidFill>
                  <a:srgbClr val="0000FF"/>
                </a:solidFill>
              </a:rPr>
              <a:t> his patient </a:t>
            </a:r>
            <a:r>
              <a:rPr lang="en-US" altLang="en-US" sz="3600" u="sng">
                <a:solidFill>
                  <a:srgbClr val="FF0000"/>
                </a:solidFill>
              </a:rPr>
              <a:t>to give up smoking .</a:t>
            </a:r>
            <a:endParaRPr lang="en-US" altLang="en-US" sz="3600" u="sng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  <p:bldP spid="20489" grpId="0"/>
      <p:bldP spid="20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2540" descr="chacongai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3810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s 22529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22531" name="Rectangles 22530"/>
          <p:cNvSpPr/>
          <p:nvPr/>
        </p:nvSpPr>
        <p:spPr>
          <a:xfrm>
            <a:off x="1676400" y="1219200"/>
            <a:ext cx="9372600" cy="5638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u="sng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22532" name="Rectangles 22531"/>
          <p:cNvSpPr/>
          <p:nvPr/>
        </p:nvSpPr>
        <p:spPr>
          <a:xfrm>
            <a:off x="3481388" y="4592638"/>
            <a:ext cx="2819400" cy="533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endParaRPr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39941" name="Rectangles 22532"/>
          <p:cNvSpPr>
            <a:spLocks noChangeArrowheads="1"/>
          </p:cNvSpPr>
          <p:nvPr/>
        </p:nvSpPr>
        <p:spPr bwMode="auto">
          <a:xfrm>
            <a:off x="3424238" y="4651375"/>
            <a:ext cx="274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grpSp>
        <p:nvGrpSpPr>
          <p:cNvPr id="22535" name="Group 22534"/>
          <p:cNvGrpSpPr/>
          <p:nvPr/>
        </p:nvGrpSpPr>
        <p:grpSpPr bwMode="auto">
          <a:xfrm flipH="1">
            <a:off x="1600200" y="1066800"/>
            <a:ext cx="2133600" cy="1676400"/>
            <a:chOff x="325" y="0"/>
            <a:chExt cx="1824" cy="1210"/>
          </a:xfrm>
        </p:grpSpPr>
        <p:sp>
          <p:nvSpPr>
            <p:cNvPr id="39943" name="Rounded Rectangular Callout 22535"/>
            <p:cNvSpPr>
              <a:spLocks noChangeArrowheads="1"/>
            </p:cNvSpPr>
            <p:nvPr/>
          </p:nvSpPr>
          <p:spPr bwMode="auto">
            <a:xfrm>
              <a:off x="325" y="0"/>
              <a:ext cx="1824" cy="1210"/>
            </a:xfrm>
            <a:prstGeom prst="wedgeRoundRectCallout">
              <a:avLst>
                <a:gd name="adj1" fmla="val -33551"/>
                <a:gd name="adj2" fmla="val 70000"/>
                <a:gd name="adj3" fmla="val 16667"/>
              </a:avLst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pPr algn="ctr"/>
              <a:endParaRPr lang="en-US" altLang="en-US" b="1" u="sng"/>
            </a:p>
          </p:txBody>
        </p:sp>
        <p:pic>
          <p:nvPicPr>
            <p:cNvPr id="39944" name="Picture 22536" descr="comput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250"/>
              <a:ext cx="1388" cy="88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8" name="Text Box 22537"/>
          <p:cNvSpPr txBox="1">
            <a:spLocks noChangeArrowheads="1"/>
          </p:cNvSpPr>
          <p:nvPr/>
        </p:nvSpPr>
        <p:spPr bwMode="auto">
          <a:xfrm>
            <a:off x="5410200" y="3733801"/>
            <a:ext cx="5410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/>
              <a:t>What did he promise to do ?</a:t>
            </a:r>
            <a:endParaRPr lang="en-US" altLang="en-US" sz="3000" b="1"/>
          </a:p>
        </p:txBody>
      </p:sp>
      <p:sp>
        <p:nvSpPr>
          <p:cNvPr id="22539" name="Text Box 22538"/>
          <p:cNvSpPr txBox="1">
            <a:spLocks noChangeArrowheads="1"/>
          </p:cNvSpPr>
          <p:nvPr/>
        </p:nvSpPr>
        <p:spPr bwMode="auto">
          <a:xfrm>
            <a:off x="5715000" y="4495801"/>
            <a:ext cx="51054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/>
              <a:t>=&gt;</a:t>
            </a:r>
            <a:r>
              <a:rPr lang="en-US" altLang="en-US" sz="3000" b="1">
                <a:solidFill>
                  <a:srgbClr val="0000FF"/>
                </a:solidFill>
              </a:rPr>
              <a:t> </a:t>
            </a:r>
            <a:r>
              <a:rPr lang="en-US" altLang="en-US" sz="3000" b="1">
                <a:solidFill>
                  <a:srgbClr val="0000CC"/>
                </a:solidFill>
              </a:rPr>
              <a:t>He</a:t>
            </a:r>
            <a:r>
              <a:rPr lang="en-US" altLang="en-US" sz="3000" b="1">
                <a:solidFill>
                  <a:srgbClr val="00FF00"/>
                </a:solidFill>
              </a:rPr>
              <a:t> </a:t>
            </a:r>
            <a:r>
              <a:rPr lang="en-US" altLang="en-US" sz="3000" b="1">
                <a:solidFill>
                  <a:srgbClr val="FF0000"/>
                </a:solidFill>
              </a:rPr>
              <a:t>promised </a:t>
            </a:r>
            <a:r>
              <a:rPr lang="en-US" altLang="en-US" sz="3000" b="1">
                <a:solidFill>
                  <a:srgbClr val="00FF00"/>
                </a:solidFill>
              </a:rPr>
              <a:t> </a:t>
            </a:r>
            <a:r>
              <a:rPr lang="en-US" altLang="en-US" sz="3000" b="1" u="sng">
                <a:solidFill>
                  <a:srgbClr val="0000CC"/>
                </a:solidFill>
              </a:rPr>
              <a:t>to buy his </a:t>
            </a:r>
            <a:r>
              <a:rPr lang="en-US" altLang="en-US" sz="3000" b="1" u="sng">
                <a:solidFill>
                  <a:srgbClr val="0033CC"/>
                </a:solidFill>
              </a:rPr>
              <a:t>daughter</a:t>
            </a:r>
            <a:r>
              <a:rPr lang="en-US" altLang="en-US" u="sng">
                <a:solidFill>
                  <a:srgbClr val="0033CC"/>
                </a:solidFill>
              </a:rPr>
              <a:t> </a:t>
            </a:r>
            <a:r>
              <a:rPr lang="en-US" altLang="en-US" sz="3000" b="1" u="sng">
                <a:solidFill>
                  <a:srgbClr val="0000CC"/>
                </a:solidFill>
              </a:rPr>
              <a:t>a computer the day after</a:t>
            </a:r>
            <a:endParaRPr lang="en-US" altLang="en-US" sz="3000" b="1" u="sng">
              <a:solidFill>
                <a:srgbClr val="0000CC"/>
              </a:solidFill>
            </a:endParaRPr>
          </a:p>
        </p:txBody>
      </p:sp>
      <p:sp>
        <p:nvSpPr>
          <p:cNvPr id="22540" name="Rounded Rectangular Callout 22539"/>
          <p:cNvSpPr/>
          <p:nvPr/>
        </p:nvSpPr>
        <p:spPr>
          <a:xfrm>
            <a:off x="4191000" y="762000"/>
            <a:ext cx="5411788" cy="1600200"/>
          </a:xfrm>
          <a:prstGeom prst="wedgeRoundRectCallout">
            <a:avLst>
              <a:gd name="adj1" fmla="val -47625"/>
              <a:gd name="adj2" fmla="val 128671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marL="381000" indent="-381000">
              <a:spcBef>
                <a:spcPct val="20000"/>
              </a:spcBef>
            </a:pPr>
            <a:r>
              <a:rPr sz="3200" b="1" noProof="1">
                <a:solidFill>
                  <a:schemeClr val="hlink"/>
                </a:solidFill>
              </a:rPr>
              <a:t>“I’ll buy you a computer tomorrow,”  He said to his daughter.</a:t>
            </a:r>
            <a:endParaRPr sz="3200" b="1" noProof="1">
              <a:solidFill>
                <a:schemeClr val="hlink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3200" b="1" noProof="1">
              <a:solidFill>
                <a:schemeClr val="hlink"/>
              </a:solidFill>
              <a:effectLst>
                <a:outerShdw blurRad="38100" dist="38100" dir="2700000">
                  <a:srgbClr val="000000"/>
                </a:outerShdw>
              </a:effectLst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22539" grpId="0"/>
      <p:bldP spid="225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s 24577"/>
          <p:cNvSpPr>
            <a:spLocks noChangeArrowheads="1"/>
          </p:cNvSpPr>
          <p:nvPr/>
        </p:nvSpPr>
        <p:spPr bwMode="auto">
          <a:xfrm>
            <a:off x="2209800" y="16764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24579" name="Rectangles 24578"/>
          <p:cNvSpPr/>
          <p:nvPr/>
        </p:nvSpPr>
        <p:spPr>
          <a:xfrm>
            <a:off x="1676400" y="1219200"/>
            <a:ext cx="9372600" cy="5181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u="sng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24580" name="Text Box 24579"/>
          <p:cNvSpPr txBox="1"/>
          <p:nvPr/>
        </p:nvSpPr>
        <p:spPr>
          <a:xfrm>
            <a:off x="4327525" y="5502275"/>
            <a:ext cx="184150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endParaRPr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41988" name="Rectangles 24580"/>
          <p:cNvSpPr>
            <a:spLocks noChangeArrowheads="1"/>
          </p:cNvSpPr>
          <p:nvPr/>
        </p:nvSpPr>
        <p:spPr bwMode="auto">
          <a:xfrm>
            <a:off x="2590800" y="33528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41989" name="Rectangles 24581"/>
          <p:cNvSpPr>
            <a:spLocks noChangeArrowheads="1"/>
          </p:cNvSpPr>
          <p:nvPr/>
        </p:nvSpPr>
        <p:spPr bwMode="auto">
          <a:xfrm>
            <a:off x="3276600" y="57150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41990" name="Picture 24582" descr="untitl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Oval Callout 24583"/>
          <p:cNvSpPr>
            <a:spLocks noChangeArrowheads="1"/>
          </p:cNvSpPr>
          <p:nvPr/>
        </p:nvSpPr>
        <p:spPr bwMode="auto">
          <a:xfrm>
            <a:off x="1981200" y="533400"/>
            <a:ext cx="7621588" cy="1524000"/>
          </a:xfrm>
          <a:prstGeom prst="wedgeEllipseCallout">
            <a:avLst>
              <a:gd name="adj1" fmla="val -9468"/>
              <a:gd name="adj2" fmla="val 1080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lIns="91407" tIns="45704" rIns="91407" bIns="45704"/>
          <a:lstStyle>
            <a:lvl1pPr defTabSz="1002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1002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002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002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0020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002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002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002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0020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</a:rPr>
              <a:t>“Remember to do your homework when you are free today , Tom” the teacher said .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4585" name="Rectangles 24584"/>
          <p:cNvSpPr>
            <a:spLocks noChangeArrowheads="1"/>
          </p:cNvSpPr>
          <p:nvPr/>
        </p:nvSpPr>
        <p:spPr bwMode="auto">
          <a:xfrm>
            <a:off x="6324600" y="2819400"/>
            <a:ext cx="47244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3200" b="1">
                <a:solidFill>
                  <a:schemeClr val="hlink"/>
                </a:solidFill>
              </a:rPr>
              <a:t>=&gt; </a:t>
            </a:r>
            <a:r>
              <a:rPr lang="en-US" altLang="en-US" sz="2800" b="1">
                <a:solidFill>
                  <a:srgbClr val="0000CC"/>
                </a:solidFill>
              </a:rPr>
              <a:t>The teacher</a:t>
            </a:r>
            <a:r>
              <a:rPr lang="en-US" altLang="en-US" sz="2800" b="1">
                <a:solidFill>
                  <a:srgbClr val="0000FF"/>
                </a:solidFill>
              </a:rPr>
              <a:t>  </a:t>
            </a:r>
            <a:r>
              <a:rPr lang="en-US" altLang="en-US" sz="2800" b="1">
                <a:solidFill>
                  <a:srgbClr val="FF0000"/>
                </a:solidFill>
              </a:rPr>
              <a:t>reminded Tom</a:t>
            </a:r>
            <a:r>
              <a:rPr lang="en-US" altLang="en-US" sz="2800" b="1">
                <a:solidFill>
                  <a:srgbClr val="0000FF"/>
                </a:solidFill>
              </a:rPr>
              <a:t> </a:t>
            </a:r>
            <a:r>
              <a:rPr lang="en-US" altLang="en-US" sz="2800" b="1" u="sng">
                <a:solidFill>
                  <a:srgbClr val="0000CC"/>
                </a:solidFill>
              </a:rPr>
              <a:t>to do his homework when he was free that day.</a:t>
            </a:r>
            <a:r>
              <a:rPr lang="en-US" altLang="en-US" sz="2800" b="1" u="sng">
                <a:solidFill>
                  <a:srgbClr val="FF0000"/>
                </a:solidFill>
              </a:rPr>
              <a:t> </a:t>
            </a:r>
            <a:endParaRPr lang="en-US" altLang="en-US" sz="2800" b="1" u="sng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/>
      <p:bldP spid="245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0547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4034" name="Text Placeholder 10547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4035" name="Picture 105475" descr="wanting an ice-cre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Cloud Callout 105476"/>
          <p:cNvSpPr>
            <a:spLocks noChangeArrowheads="1"/>
          </p:cNvSpPr>
          <p:nvPr/>
        </p:nvSpPr>
        <p:spPr bwMode="auto">
          <a:xfrm>
            <a:off x="1555750" y="304800"/>
            <a:ext cx="6356350" cy="1676400"/>
          </a:xfrm>
          <a:prstGeom prst="cloudCallout">
            <a:avLst>
              <a:gd name="adj1" fmla="val 60986"/>
              <a:gd name="adj2" fmla="val -49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altLang="en-US" sz="3600"/>
              <a:t>I want ice-cream.</a:t>
            </a:r>
            <a:endParaRPr lang="en-US" altLang="en-US" sz="3600"/>
          </a:p>
        </p:txBody>
      </p:sp>
      <p:sp>
        <p:nvSpPr>
          <p:cNvPr id="105478" name="Text Box 105477"/>
          <p:cNvSpPr txBox="1">
            <a:spLocks noChangeArrowheads="1"/>
          </p:cNvSpPr>
          <p:nvPr/>
        </p:nvSpPr>
        <p:spPr bwMode="auto">
          <a:xfrm>
            <a:off x="2794000" y="4235450"/>
            <a:ext cx="6273800" cy="6413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bg1"/>
                </a:solidFill>
              </a:rPr>
              <a:t>What did she want to eat?</a:t>
            </a:r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105479" name="Text Box 105478"/>
          <p:cNvSpPr txBox="1">
            <a:spLocks noChangeArrowheads="1"/>
          </p:cNvSpPr>
          <p:nvPr/>
        </p:nvSpPr>
        <p:spPr bwMode="auto">
          <a:xfrm>
            <a:off x="2711450" y="5302251"/>
            <a:ext cx="75120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0066"/>
                </a:solidFill>
              </a:rPr>
              <a:t>She </a:t>
            </a:r>
            <a:r>
              <a:rPr lang="en-US" altLang="en-US" sz="3600"/>
              <a:t>wanted </a:t>
            </a:r>
            <a:r>
              <a:rPr lang="en-US" altLang="en-US" sz="3600" u="sng">
                <a:solidFill>
                  <a:srgbClr val="FF0066"/>
                </a:solidFill>
              </a:rPr>
              <a:t>to eat</a:t>
            </a:r>
            <a:r>
              <a:rPr lang="en-US" altLang="en-US" sz="3600">
                <a:solidFill>
                  <a:srgbClr val="FF0066"/>
                </a:solidFill>
              </a:rPr>
              <a:t> ice-cream.</a:t>
            </a:r>
            <a:endParaRPr lang="en-US" altLang="en-US" sz="3600">
              <a:solidFill>
                <a:srgbClr val="FF0066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0066"/>
                </a:solidFill>
              </a:rPr>
              <a:t>			</a:t>
            </a:r>
            <a:r>
              <a:rPr lang="en-US" altLang="en-US" sz="3600"/>
              <a:t>to V</a:t>
            </a:r>
            <a:endParaRPr lang="en-US" altLang="en-US" sz="3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animBg="1"/>
      <p:bldP spid="105478" grpId="0" animBg="1"/>
      <p:bldP spid="1054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064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  </a:t>
            </a:r>
            <a:endParaRPr lang="en-US" altLang="en-US" smtClean="0"/>
          </a:p>
        </p:txBody>
      </p:sp>
      <p:sp>
        <p:nvSpPr>
          <p:cNvPr id="45058" name="Text Placeholder 10649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5059" name="Picture 106499" descr="wanting an ice-cream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Cloud Callout 106500"/>
          <p:cNvSpPr>
            <a:spLocks noChangeArrowheads="1"/>
          </p:cNvSpPr>
          <p:nvPr/>
        </p:nvSpPr>
        <p:spPr bwMode="auto">
          <a:xfrm>
            <a:off x="1473200" y="304800"/>
            <a:ext cx="5530850" cy="1371600"/>
          </a:xfrm>
          <a:prstGeom prst="cloudCallout">
            <a:avLst>
              <a:gd name="adj1" fmla="val -12657"/>
              <a:gd name="adj2" fmla="val 1134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altLang="en-US" sz="3600"/>
              <a:t>I like ice-cream, too.</a:t>
            </a:r>
            <a:endParaRPr lang="en-US" altLang="en-US" sz="3600"/>
          </a:p>
        </p:txBody>
      </p:sp>
      <p:sp>
        <p:nvSpPr>
          <p:cNvPr id="106502" name="Text Box 106501"/>
          <p:cNvSpPr txBox="1">
            <a:spLocks noChangeArrowheads="1"/>
          </p:cNvSpPr>
          <p:nvPr/>
        </p:nvSpPr>
        <p:spPr bwMode="auto">
          <a:xfrm>
            <a:off x="1143000" y="3733800"/>
            <a:ext cx="9906000" cy="609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chemeClr val="bg1"/>
                </a:solidFill>
              </a:rPr>
              <a:t>What did the baby boy want his brother to do?</a:t>
            </a:r>
            <a:endParaRPr lang="en-US" altLang="en-US" sz="3400">
              <a:solidFill>
                <a:schemeClr val="bg1"/>
              </a:solidFill>
            </a:endParaRPr>
          </a:p>
        </p:txBody>
      </p:sp>
      <p:sp>
        <p:nvSpPr>
          <p:cNvPr id="106503" name="Text Box 106502"/>
          <p:cNvSpPr txBox="1">
            <a:spLocks noChangeArrowheads="1"/>
          </p:cNvSpPr>
          <p:nvPr/>
        </p:nvSpPr>
        <p:spPr bwMode="auto">
          <a:xfrm>
            <a:off x="1143000" y="5257801"/>
            <a:ext cx="9906000" cy="113877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400">
                <a:solidFill>
                  <a:srgbClr val="FF0066"/>
                </a:solidFill>
              </a:rPr>
              <a:t>The baby boy </a:t>
            </a:r>
            <a:r>
              <a:rPr lang="en-US" altLang="en-US" sz="3400"/>
              <a:t>wanted</a:t>
            </a:r>
            <a:r>
              <a:rPr lang="en-US" altLang="en-US" sz="3400">
                <a:solidFill>
                  <a:srgbClr val="FF0066"/>
                </a:solidFill>
              </a:rPr>
              <a:t> </a:t>
            </a:r>
            <a:r>
              <a:rPr lang="en-US" altLang="en-US" sz="3400" u="sng">
                <a:solidFill>
                  <a:srgbClr val="FF0066"/>
                </a:solidFill>
              </a:rPr>
              <a:t>his brother</a:t>
            </a:r>
            <a:r>
              <a:rPr lang="en-US" altLang="en-US" sz="3400">
                <a:solidFill>
                  <a:srgbClr val="FF0066"/>
                </a:solidFill>
              </a:rPr>
              <a:t> </a:t>
            </a:r>
            <a:r>
              <a:rPr lang="en-US" altLang="en-US" sz="3400" u="sng">
                <a:solidFill>
                  <a:srgbClr val="FF0066"/>
                </a:solidFill>
              </a:rPr>
              <a:t>to give</a:t>
            </a:r>
            <a:r>
              <a:rPr lang="en-US" altLang="en-US" sz="3400">
                <a:solidFill>
                  <a:srgbClr val="FF0066"/>
                </a:solidFill>
              </a:rPr>
              <a:t> him ice-cream.				</a:t>
            </a:r>
            <a:r>
              <a:rPr lang="en-US" altLang="en-US" sz="3400" b="1"/>
              <a:t>Obj		to V</a:t>
            </a:r>
            <a:endParaRPr lang="en-US" altLang="en-US" sz="3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  <p:bldP spid="106502" grpId="0" animBg="1"/>
      <p:bldP spid="1065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/>
          <p:cNvSpPr txBox="1">
            <a:spLocks noChangeArrowheads="1"/>
          </p:cNvSpPr>
          <p:nvPr/>
        </p:nvSpPr>
        <p:spPr bwMode="auto">
          <a:xfrm>
            <a:off x="1587500" y="1600201"/>
            <a:ext cx="90185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Định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gián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tiếp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(indirect / reported speech)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tường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altLang="zh-CN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Ex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farmer says: “I hope it will rain tomorrow.”</a:t>
            </a:r>
            <a:endParaRPr lang="en-US" altLang="zh-CN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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farmer says that he hopes it will rain tomorrow.</a:t>
            </a:r>
            <a:endParaRPr lang="en-US" altLang="zh-CN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(Ta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đổi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nơi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chốn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tường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tại</a:t>
            </a:r>
            <a:r>
              <a:rPr lang="en-US" altLang="zh-CN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en-US" altLang="zh-CN" sz="2800" i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tường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quá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khứ</a:t>
            </a:r>
            <a:r>
              <a:rPr lang="en-US" altLang="zh-CN" sz="3200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altLang="zh-CN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Lưu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ý:              said 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=&gt;     said that   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said to  </a:t>
            </a:r>
            <a:r>
              <a:rPr lang="en-US" altLang="zh-C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=&gt;     told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that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2438400" y="457200"/>
            <a:ext cx="7505700" cy="584200"/>
          </a:xfrm>
          <a:prstGeom prst="rect">
            <a:avLst/>
          </a:prstGeom>
          <a:solidFill>
            <a:srgbClr val="E5FF7D"/>
          </a:solidFill>
          <a:ln w="9525">
            <a:solidFill>
              <a:schemeClr val="accent1"/>
            </a:solidFill>
            <a:rou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REPORTED SPEECH (REVISION)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7" descr="3d__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6200"/>
            <a:ext cx="9906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3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71575" y="1130300"/>
            <a:ext cx="9906000" cy="609600"/>
          </a:xfrm>
          <a:prstGeom prst="bevel">
            <a:avLst>
              <a:gd name="adj" fmla="val 125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810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3200" b="1">
                <a:solidFill>
                  <a:srgbClr val="FF00FF"/>
                </a:solidFill>
                <a:latin typeface="Times New Roman" panose="02020603050405020304" pitchFamily="18" charset="0"/>
              </a:rPr>
              <a:t>      WARMLY WELCOME TO OUR CLASS 11 A1</a:t>
            </a:r>
            <a:endParaRPr lang="en-US" altLang="en-US" sz="3200" b="1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143000" y="457200"/>
            <a:ext cx="9906000" cy="685800"/>
          </a:xfrm>
          <a:prstGeom prst="bevel">
            <a:avLst>
              <a:gd name="adj" fmla="val 125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810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3200" b="1">
                <a:solidFill>
                  <a:srgbClr val="FF0000"/>
                </a:solidFill>
              </a:rPr>
              <a:t>         31. E. LANGUAGE FOCUS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6" name="Picture 339" descr="ANI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609600"/>
            <a:ext cx="9604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40" descr="®Þa cÇu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50389" y="609601"/>
            <a:ext cx="13112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41" descr="SS128x128P_9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8700" y="38862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9" name="Group 9"/>
          <p:cNvGrpSpPr/>
          <p:nvPr/>
        </p:nvGrpSpPr>
        <p:grpSpPr bwMode="auto">
          <a:xfrm>
            <a:off x="1143000" y="2971800"/>
            <a:ext cx="5715000" cy="3810000"/>
            <a:chOff x="0" y="1872"/>
            <a:chExt cx="3600" cy="2400"/>
          </a:xfrm>
        </p:grpSpPr>
        <p:pic>
          <p:nvPicPr>
            <p:cNvPr id="5130" name="Picture 342" descr="SS128x128P_93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976"/>
              <a:ext cx="67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343" descr="SS128x128P_93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552"/>
              <a:ext cx="67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44" descr="SS128x128P_66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64" y="2688"/>
              <a:ext cx="67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45" descr="SS128x128P_66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64" y="3480"/>
              <a:ext cx="67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46" descr="SS128x128P_66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6" y="3336"/>
              <a:ext cx="67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347" descr="SS128x128P_66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0" y="1872"/>
              <a:ext cx="67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Slide Number Placeholder 25"/>
          <p:cNvSpPr txBox="1">
            <a:spLocks noGrp="1"/>
          </p:cNvSpPr>
          <p:nvPr/>
        </p:nvSpPr>
        <p:spPr>
          <a:xfrm>
            <a:off x="9491663" y="6035676"/>
            <a:ext cx="512762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15ECA87-1A51-49E6-84D2-231F061E7D7A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37" name="Picture 17" descr="3d bir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2438401"/>
            <a:ext cx="10477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3d bir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200401"/>
            <a:ext cx="1049338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9" name="Group 19"/>
          <p:cNvGrpSpPr/>
          <p:nvPr/>
        </p:nvGrpSpPr>
        <p:grpSpPr bwMode="auto">
          <a:xfrm>
            <a:off x="2057400" y="4724400"/>
            <a:ext cx="1409700" cy="1333500"/>
            <a:chOff x="576" y="2976"/>
            <a:chExt cx="888" cy="840"/>
          </a:xfrm>
        </p:grpSpPr>
        <p:pic>
          <p:nvPicPr>
            <p:cNvPr id="5140" name="Picture 20" descr="bubblesCL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76" y="3216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1" name="Picture 21" descr="bubblesCLR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64" y="2976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42" name="Picture 22" descr="3d bir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2514601"/>
            <a:ext cx="10477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3d bir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2209801"/>
            <a:ext cx="10477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3d bir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905001"/>
            <a:ext cx="10477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dandelions_butterfly_hb">
            <a:hlinkClick r:id="" action="ppaction://hlinkshowjump?jump=endshow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15400" y="4038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6" name="AutoShape 26"/>
          <p:cNvSpPr>
            <a:spLocks noChangeArrowheads="1"/>
          </p:cNvSpPr>
          <p:nvPr/>
        </p:nvSpPr>
        <p:spPr bwMode="auto">
          <a:xfrm>
            <a:off x="1143000" y="-138113"/>
            <a:ext cx="9906000" cy="596901"/>
          </a:xfrm>
          <a:prstGeom prst="bevel">
            <a:avLst>
              <a:gd name="adj" fmla="val 125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81000" indent="-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FF"/>
                </a:solidFill>
              </a:rPr>
              <a:t>FRIDAY,OCTOBER 22</a:t>
            </a:r>
            <a:r>
              <a:rPr lang="en-US" altLang="en-US" sz="2100" b="1" baseline="30000">
                <a:solidFill>
                  <a:srgbClr val="0000FF"/>
                </a:solidFill>
              </a:rPr>
              <a:t>nd</a:t>
            </a:r>
            <a:r>
              <a:rPr lang="en-US" altLang="en-US" sz="2100" b="1">
                <a:solidFill>
                  <a:srgbClr val="0000FF"/>
                </a:solidFill>
              </a:rPr>
              <a:t>, 2010</a:t>
            </a:r>
            <a:r>
              <a:rPr lang="en-US" altLang="en-US" sz="2100" b="1">
                <a:solidFill>
                  <a:srgbClr val="990099"/>
                </a:solidFill>
              </a:rPr>
              <a:t>  </a:t>
            </a:r>
            <a:r>
              <a:rPr lang="en-US" altLang="en-US" sz="2100" b="1">
                <a:solidFill>
                  <a:srgbClr val="FF3399"/>
                </a:solidFill>
              </a:rPr>
              <a:t>ENGLISH 11</a:t>
            </a:r>
            <a:r>
              <a:rPr lang="en-US" altLang="en-US" sz="2100" b="1">
                <a:solidFill>
                  <a:srgbClr val="FFFF00"/>
                </a:solidFill>
              </a:rPr>
              <a:t> </a:t>
            </a:r>
            <a:r>
              <a:rPr lang="en-US" altLang="en-US" sz="2100" b="1">
                <a:solidFill>
                  <a:srgbClr val="FF0000"/>
                </a:solidFill>
              </a:rPr>
              <a:t>Unit 5: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ILLITERACY</a:t>
            </a:r>
            <a:endParaRPr lang="en-US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5147" name="Picture 27" descr="images1740377_nguoiChut4 (1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5029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4876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anh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5029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mu%20c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4876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 ic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8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500"/>
                            </p:stCondLst>
                            <p:childTnLst>
                              <p:par>
                                <p:cTn id="85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8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7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94" dur="1230" decel="100000"/>
                                        <p:tgtEl>
                                          <p:spTgt spid="512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5" dur="1230" decel="100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7" dur="1230" decel="100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8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250"/>
                            </p:stCondLst>
                            <p:childTnLst>
                              <p:par>
                                <p:cTn id="10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649"/>
                            </p:stCondLst>
                            <p:childTnLst>
                              <p:par>
                                <p:cTn id="11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18" dur="1230" decel="100000"/>
                                        <p:tgtEl>
                                          <p:spTgt spid="512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19" dur="1230" decel="100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2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21" dur="1230" decel="100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649"/>
                            </p:stCondLst>
                            <p:childTnLst>
                              <p:par>
                                <p:cTn id="1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4599"/>
                            </p:stCondLst>
                            <p:childTnLst>
                              <p:par>
                                <p:cTn id="13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99"/>
                            </p:stCondLst>
                            <p:childTnLst>
                              <p:par>
                                <p:cTn id="13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99"/>
                            </p:stCondLst>
                            <p:childTnLst>
                              <p:par>
                                <p:cTn id="140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6599"/>
                            </p:stCondLst>
                            <p:childTnLst>
                              <p:par>
                                <p:cTn id="14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099"/>
                            </p:stCondLst>
                            <p:childTnLst>
                              <p:par>
                                <p:cTn id="1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99"/>
                            </p:stCondLst>
                            <p:childTnLst>
                              <p:par>
                                <p:cTn id="1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752600" y="2286001"/>
            <a:ext cx="8847138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2.1. Thay đổi về thì: (TENSES)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2800">
                <a:latin typeface="Times New Roman" panose="02020603050405020304" pitchFamily="18" charset="0"/>
                <a:ea typeface="SimSun" panose="02010600030101010101" pitchFamily="2" charset="-122"/>
              </a:rPr>
              <a:t>Lưu ý: Ta có thể dùng thì “Simple present” thay vì “Simple past” trong lời nói gián tiếp khi diễn tả một thói quen hoặc một chân lý.</a:t>
            </a:r>
            <a:endParaRPr lang="en-US" altLang="zh-CN" sz="280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endParaRPr lang="en-US" altLang="zh-CN" sz="280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2800">
                <a:latin typeface="Times New Roman" panose="02020603050405020304" pitchFamily="18" charset="0"/>
                <a:ea typeface="SimSun" panose="02010600030101010101" pitchFamily="2" charset="-122"/>
              </a:rPr>
              <a:t>Ex. The teacher said: “The sun </a:t>
            </a:r>
            <a:r>
              <a:rPr lang="en-US" altLang="zh-CN" sz="2800" b="1" u="sng">
                <a:latin typeface="Times New Roman" panose="02020603050405020304" pitchFamily="18" charset="0"/>
                <a:ea typeface="SimSun" panose="02010600030101010101" pitchFamily="2" charset="-122"/>
              </a:rPr>
              <a:t>rises</a:t>
            </a:r>
            <a:r>
              <a:rPr lang="en-US" altLang="zh-CN" sz="2800">
                <a:latin typeface="Times New Roman" panose="02020603050405020304" pitchFamily="18" charset="0"/>
                <a:ea typeface="SimSun" panose="02010600030101010101" pitchFamily="2" charset="-122"/>
              </a:rPr>
              <a:t> in the East.”</a:t>
            </a:r>
            <a:endParaRPr lang="en-US" altLang="zh-CN" sz="280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eaLnBrk="0" hangingPunct="0"/>
            <a:r>
              <a:rPr lang="en-US" altLang="zh-CN" sz="2800">
                <a:latin typeface="Times New Roman" panose="02020603050405020304" pitchFamily="18" charset="0"/>
                <a:ea typeface="SimSun" panose="02010600030101010101" pitchFamily="2" charset="-122"/>
              </a:rPr>
              <a:t>      The teacher said that the sun</a:t>
            </a:r>
            <a:r>
              <a:rPr lang="en-US" altLang="zh-CN" sz="2800" b="1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u="sng">
                <a:latin typeface="Times New Roman" panose="02020603050405020304" pitchFamily="18" charset="0"/>
                <a:ea typeface="SimSun" panose="02010600030101010101" pitchFamily="2" charset="-122"/>
              </a:rPr>
              <a:t>rises/rose</a:t>
            </a:r>
            <a:r>
              <a:rPr lang="en-US" altLang="zh-CN" sz="2800">
                <a:latin typeface="Times New Roman" panose="02020603050405020304" pitchFamily="18" charset="0"/>
                <a:ea typeface="SimSun" panose="02010600030101010101" pitchFamily="2" charset="-122"/>
              </a:rPr>
              <a:t> in the East.</a:t>
            </a:r>
            <a:endParaRPr lang="en-US" altLang="zh-CN" sz="28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6776214" cy="646331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rou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 Các thay đổi trong câu gián tiếp. </a:t>
            </a:r>
            <a:endParaRPr lang="en-US" altLang="zh-CN" sz="360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67862" y="0"/>
          <a:ext cx="11445764" cy="659511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105440"/>
                <a:gridCol w="3652712"/>
                <a:gridCol w="4687612"/>
              </a:tblGrid>
              <a:tr h="800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speech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(Trực tiếp)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Indirect speech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(Gián tiếp)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(Ví dụ)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13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present (HTĐ)</a:t>
                      </a:r>
                      <a:endParaRPr lang="en-US" sz="24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1/s/</a:t>
                      </a:r>
                      <a:r>
                        <a:rPr lang="en-US" sz="24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don’t/doesn’t + 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am/is/are + 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past (QKĐ)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2/d/</a:t>
                      </a:r>
                      <a:r>
                        <a:rPr lang="en-US" sz="2400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didn’t + V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was/were + …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feel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sick.”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 (that) 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sick.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home today.”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 that she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home that day.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0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 continuous</a:t>
                      </a:r>
                      <a:endParaRPr lang="en-US" sz="24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am/is/are + (not) + V-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continuous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was/were + (not) + V-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 writing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letter.”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 that 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 writing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letter.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0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past (QKĐ)</a:t>
                      </a:r>
                      <a:endParaRPr lang="en-US" sz="24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2/d/</a:t>
                      </a:r>
                      <a:r>
                        <a:rPr lang="en-US" sz="24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didn’t + 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perfect (QKHT)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had/hadn’t + V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 to me: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arrived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5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told me that she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arrived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5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0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 perfect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(HTHT)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have/has + 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perfect (QKHT)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had/hadn’t + V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 said: “We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seen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this film.”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 said that they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seen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 film.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3306" y="641131"/>
          <a:ext cx="11632363" cy="470610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156068"/>
                <a:gridCol w="3241231"/>
                <a:gridCol w="5235064"/>
              </a:tblGrid>
              <a:tr h="1021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speech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Indirect speech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(Ví dụ)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22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perfect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had/hadn’t + 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perfect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had/hadn’t + V</a:t>
                      </a:r>
                      <a:r>
                        <a:rPr lang="en-US" sz="2400" b="1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400" b="1" baseline="-25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 said: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told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him about it.”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 said that she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told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him about it.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483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continuous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(QKTD)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was/were + (not) + V-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 perfect continuous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(QKHT TD)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had/hadn’t + been + V-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said: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 doing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homework at that time.”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said that 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been doing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 homework at that time.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22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future (TLĐ)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will/ won’t + V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Future in the past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would/wouldn’t + V</a:t>
                      </a:r>
                      <a:r>
                        <a:rPr lang="en-US" sz="2400" b="1" baseline="-25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said: “I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 call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mom.”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 that she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would call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her mom.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3817" y="217544"/>
          <a:ext cx="11958184" cy="588873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728583"/>
                <a:gridCol w="3657600"/>
                <a:gridCol w="4572001"/>
              </a:tblGrid>
              <a:tr h="322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speech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Indirect speech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(Gián tiếp)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(Ví dụ)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322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am/is/are going to V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was/were going to V</a:t>
                      </a:r>
                      <a:endParaRPr lang="en-US" sz="3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said: “I </a:t>
                      </a:r>
                      <a:r>
                        <a:rPr lang="en-US" sz="2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 going to buy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new house.”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 said that she </a:t>
                      </a:r>
                      <a:r>
                        <a:rPr lang="en-US" sz="2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 going to buy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new house.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  <a:tr h="805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Modal verbs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shall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to</a:t>
                      </a:r>
                      <a:endParaRPr lang="en-US" sz="3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could</a:t>
                      </a:r>
                      <a:endParaRPr lang="en-US" sz="3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might</a:t>
                      </a:r>
                      <a:endParaRPr lang="en-US" sz="3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should </a:t>
                      </a:r>
                      <a:endParaRPr lang="en-US" sz="3200" b="1" i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Peter said: “I </a:t>
                      </a:r>
                      <a:r>
                        <a:rPr lang="en-US" sz="2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 out as soon as possible.”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Peter said that he </a:t>
                      </a:r>
                      <a:r>
                        <a:rPr lang="en-US" sz="2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 to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 out as soon as possible.”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814" y="217148"/>
            <a:ext cx="9816661" cy="53059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(TIME AND PLACES)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9353" y="1068881"/>
          <a:ext cx="11115088" cy="403765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41792"/>
                <a:gridCol w="2503213"/>
                <a:gridCol w="6670083"/>
              </a:tblGrid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speech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(Trực tiếp)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Indirect speech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(Gián tiếp)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(Ví dụ)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said: “I need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book.”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 that he needed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book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these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those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 said: I’ll take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these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books with me.”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 said that she would take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those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books with her.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Anna said: “I will put it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Anna said that she would put it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said: “I am doing my homework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 that he was doing his homework </a:t>
                      </a:r>
                      <a:r>
                        <a:rPr lang="en-US" sz="24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4814" y="217148"/>
            <a:ext cx="9816661" cy="53059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(TIME AND PLACES)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35780" y="984799"/>
          <a:ext cx="11398868" cy="47385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91368"/>
                <a:gridCol w="2567123"/>
                <a:gridCol w="6840377"/>
              </a:tblGrid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speech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(Trực tiếp)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Indirect speech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(Gián tiếp)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(Ví dụ)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today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 day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Anna said: “I feel happy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today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.’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Anna said that she felt happy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 day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yesterday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day before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previous day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 said: “I was in Hue </a:t>
                      </a:r>
                      <a:r>
                        <a:rPr lang="en-US" sz="2000" b="1" i="0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yesterday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 said that she had been in Hue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day before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5933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tomorrow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next day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following day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day after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 said: “We will wait for you until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tomorrow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 said that they would wait for me until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day after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3955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ago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</a:t>
                      </a:r>
                      <a:endParaRPr lang="en-US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said: “I painted the house 3 hours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 said that he had painted the house 3 hours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  <a:tr h="5933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next week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week after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following week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teacher said: “I am going to teach this lesson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next week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teacher said that he/she was going to teach that lesson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week after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744" y="362494"/>
            <a:ext cx="10878207" cy="529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(orders and requests)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He said: “Hurry up, Lan”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told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to hurry up.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Ex.: He said: “Please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don’t tell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anybody what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happened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told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 to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tell anybody what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 happened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order, command, tell, ask, request,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(object + to – infinitive)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414" y="904902"/>
            <a:ext cx="11225048" cy="471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(Questions)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Yes/No Questions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W/h Questions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a. Yes/No Questions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if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whether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mệnh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4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He asked her: “Have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that film?”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asked her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if/ whether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 seen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that film.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She wondered: “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Tom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tomorrow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She wondered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if/whether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 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 be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day after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296" y="483014"/>
            <a:ext cx="10836166" cy="466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b. W/h Questions: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W/h)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(what, when, how, why, …)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He asked me: “What time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film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begin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asked me what time the film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Tom asked: “What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happen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if she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find her passport?”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 asked what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 happen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if she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couldn’t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find her passport.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7254" y="877881"/>
            <a:ext cx="10762593" cy="4088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He said: “I have left my watch at home. Can you tell me the time?”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said that he had left his watch at home and asked me if I could tell him the time.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s 7169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7171" name="bdkl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-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s 7171"/>
          <p:cNvSpPr/>
          <p:nvPr/>
        </p:nvSpPr>
        <p:spPr>
          <a:xfrm>
            <a:off x="1143000" y="457200"/>
            <a:ext cx="9906000" cy="3657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sz="33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Warm –up : Game - Who is the quickest ?</a:t>
            </a:r>
            <a:endParaRPr sz="33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33CC"/>
                </a:solidFill>
              </a:rPr>
              <a:t>-Look at 8 pictures illustrating 8 words in 1 minute</a:t>
            </a:r>
            <a:endParaRPr sz="3200" b="1" noProof="1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 eaLnBrk="0" hangingPunct="0">
              <a:buFontTx/>
              <a:buChar char="-"/>
            </a:pPr>
            <a:r>
              <a:rPr sz="3300" b="1" noProof="1">
                <a:solidFill>
                  <a:srgbClr val="0033CC"/>
                </a:solidFill>
              </a:rPr>
              <a:t>One student by one student  of each group</a:t>
            </a:r>
            <a:endParaRPr sz="3300" b="1" noProof="1">
              <a:solidFill>
                <a:srgbClr val="0033CC"/>
              </a:solidFill>
            </a:endParaRPr>
          </a:p>
          <a:p>
            <a:pPr marL="381000" indent="-381000" eaLnBrk="0" hangingPunct="0"/>
            <a:r>
              <a:rPr lang="en-US" sz="3300" b="1" noProof="1">
                <a:solidFill>
                  <a:srgbClr val="0033CC"/>
                </a:solidFill>
              </a:rPr>
              <a:t>type </a:t>
            </a:r>
            <a:r>
              <a:rPr sz="3300" b="1" noProof="1">
                <a:solidFill>
                  <a:srgbClr val="0033CC"/>
                </a:solidFill>
              </a:rPr>
              <a:t>the words </a:t>
            </a:r>
            <a:r>
              <a:rPr lang="en-US" sz="3300" b="1" noProof="1">
                <a:solidFill>
                  <a:srgbClr val="0033CC"/>
                </a:solidFill>
              </a:rPr>
              <a:t>in the chat box</a:t>
            </a:r>
            <a:r>
              <a:rPr sz="3300" b="1" noProof="1">
                <a:solidFill>
                  <a:srgbClr val="0033CC"/>
                </a:solidFill>
              </a:rPr>
              <a:t>  in 1 minute.</a:t>
            </a:r>
            <a:endParaRPr sz="3300" b="1" noProof="1">
              <a:solidFill>
                <a:srgbClr val="0033CC"/>
              </a:solidFill>
            </a:endParaRPr>
          </a:p>
          <a:p>
            <a:pPr marL="381000" indent="-381000" eaLnBrk="0" hangingPunct="0"/>
            <a:r>
              <a:rPr sz="3300" b="1" noProof="1">
                <a:solidFill>
                  <a:srgbClr val="0033CC"/>
                </a:solidFill>
              </a:rPr>
              <a:t>-Which group has the most words is the winner.</a:t>
            </a:r>
            <a:endParaRPr sz="3300" b="1" noProof="1">
              <a:solidFill>
                <a:srgbClr val="0033CC"/>
              </a:solidFill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3300" b="1" noProof="1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3300" b="1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grpSp>
        <p:nvGrpSpPr>
          <p:cNvPr id="7173" name="Group 7172"/>
          <p:cNvGrpSpPr/>
          <p:nvPr/>
        </p:nvGrpSpPr>
        <p:grpSpPr bwMode="auto">
          <a:xfrm>
            <a:off x="12420600" y="2667000"/>
            <a:ext cx="3962400" cy="4191000"/>
            <a:chOff x="3744" y="1536"/>
            <a:chExt cx="2496" cy="2784"/>
          </a:xfrm>
        </p:grpSpPr>
        <p:sp>
          <p:nvSpPr>
            <p:cNvPr id="7174" name="Rectangles 7173"/>
            <p:cNvSpPr/>
            <p:nvPr/>
          </p:nvSpPr>
          <p:spPr>
            <a:xfrm>
              <a:off x="4272" y="3881"/>
              <a:ext cx="1611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  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PR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INCESS</a:t>
              </a:r>
              <a:endPara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486" name="Picture 7174" descr="princes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536"/>
              <a:ext cx="249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7175"/>
          <p:cNvGrpSpPr/>
          <p:nvPr/>
        </p:nvGrpSpPr>
        <p:grpSpPr bwMode="auto">
          <a:xfrm>
            <a:off x="12649200" y="2743200"/>
            <a:ext cx="3505200" cy="4114800"/>
            <a:chOff x="3360" y="1728"/>
            <a:chExt cx="2208" cy="2592"/>
          </a:xfrm>
        </p:grpSpPr>
        <p:sp>
          <p:nvSpPr>
            <p:cNvPr id="7177" name="Rectangles 7176"/>
            <p:cNvSpPr/>
            <p:nvPr/>
          </p:nvSpPr>
          <p:spPr>
            <a:xfrm>
              <a:off x="3792" y="3888"/>
              <a:ext cx="1392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BL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OUSE</a:t>
              </a:r>
              <a:endPara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489" name="Picture 7177" descr="AO BLOUS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728"/>
              <a:ext cx="2208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9" name="Group 7178"/>
          <p:cNvGrpSpPr/>
          <p:nvPr/>
        </p:nvGrpSpPr>
        <p:grpSpPr bwMode="auto">
          <a:xfrm>
            <a:off x="12877800" y="2667000"/>
            <a:ext cx="3962400" cy="3976688"/>
            <a:chOff x="3744" y="1728"/>
            <a:chExt cx="2496" cy="2505"/>
          </a:xfrm>
        </p:grpSpPr>
        <p:sp>
          <p:nvSpPr>
            <p:cNvPr id="7180" name="Rectangles 7179"/>
            <p:cNvSpPr/>
            <p:nvPr/>
          </p:nvSpPr>
          <p:spPr>
            <a:xfrm>
              <a:off x="4301" y="3801"/>
              <a:ext cx="1392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BR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EAD</a:t>
              </a:r>
              <a:endPara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492" name="Picture 7180" descr="banh m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728"/>
              <a:ext cx="2496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2" name="Group 7181"/>
          <p:cNvGrpSpPr/>
          <p:nvPr/>
        </p:nvGrpSpPr>
        <p:grpSpPr bwMode="auto">
          <a:xfrm>
            <a:off x="13030200" y="2743200"/>
            <a:ext cx="3886200" cy="4114800"/>
            <a:chOff x="3792" y="1728"/>
            <a:chExt cx="2448" cy="2592"/>
          </a:xfrm>
        </p:grpSpPr>
        <p:sp>
          <p:nvSpPr>
            <p:cNvPr id="7183" name="Rectangles 7182"/>
            <p:cNvSpPr/>
            <p:nvPr/>
          </p:nvSpPr>
          <p:spPr>
            <a:xfrm>
              <a:off x="4368" y="3888"/>
              <a:ext cx="1392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PL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ANET</a:t>
              </a:r>
              <a:endPara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495" name="Picture 7183" descr="Saturn_(planet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728"/>
              <a:ext cx="2448" cy="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5" name="Group 7184"/>
          <p:cNvGrpSpPr/>
          <p:nvPr/>
        </p:nvGrpSpPr>
        <p:grpSpPr bwMode="auto">
          <a:xfrm>
            <a:off x="13182600" y="2743200"/>
            <a:ext cx="3962400" cy="4114800"/>
            <a:chOff x="3744" y="1728"/>
            <a:chExt cx="2496" cy="2592"/>
          </a:xfrm>
        </p:grpSpPr>
        <p:sp>
          <p:nvSpPr>
            <p:cNvPr id="7186" name="Rectangles 7185"/>
            <p:cNvSpPr/>
            <p:nvPr/>
          </p:nvSpPr>
          <p:spPr>
            <a:xfrm>
              <a:off x="4416" y="3888"/>
              <a:ext cx="1392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BR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IDE</a:t>
              </a:r>
              <a:endParaRPr sz="32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498" name="Picture 7186" descr="co-dau-3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728"/>
              <a:ext cx="2496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88" name="Group 7187"/>
          <p:cNvGrpSpPr/>
          <p:nvPr/>
        </p:nvGrpSpPr>
        <p:grpSpPr bwMode="auto">
          <a:xfrm>
            <a:off x="13258800" y="2727326"/>
            <a:ext cx="3962400" cy="4130675"/>
            <a:chOff x="3744" y="1680"/>
            <a:chExt cx="2496" cy="2602"/>
          </a:xfrm>
        </p:grpSpPr>
        <p:sp>
          <p:nvSpPr>
            <p:cNvPr id="7189" name="Rectangles 7188"/>
            <p:cNvSpPr/>
            <p:nvPr/>
          </p:nvSpPr>
          <p:spPr>
            <a:xfrm>
              <a:off x="4397" y="3850"/>
              <a:ext cx="1392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PL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ANE</a:t>
              </a:r>
              <a:endPara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501" name="Title 7189" descr="plan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680"/>
              <a:ext cx="2496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1" name="Group 7190"/>
          <p:cNvGrpSpPr/>
          <p:nvPr/>
        </p:nvGrpSpPr>
        <p:grpSpPr bwMode="auto">
          <a:xfrm>
            <a:off x="13396913" y="2819401"/>
            <a:ext cx="3962400" cy="3937001"/>
            <a:chOff x="3744" y="1728"/>
            <a:chExt cx="2496" cy="2480"/>
          </a:xfrm>
        </p:grpSpPr>
        <p:sp>
          <p:nvSpPr>
            <p:cNvPr id="7192" name="Rectangles 7191"/>
            <p:cNvSpPr/>
            <p:nvPr/>
          </p:nvSpPr>
          <p:spPr>
            <a:xfrm>
              <a:off x="4550" y="3840"/>
              <a:ext cx="112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PR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ESENT</a:t>
              </a:r>
              <a:endPara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504" name="Picture 7192" descr="mon-qu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728"/>
              <a:ext cx="249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94" name="Group 7193"/>
          <p:cNvGrpSpPr/>
          <p:nvPr/>
        </p:nvGrpSpPr>
        <p:grpSpPr bwMode="auto">
          <a:xfrm>
            <a:off x="13792200" y="4884739"/>
            <a:ext cx="3962400" cy="3944937"/>
            <a:chOff x="3744" y="1728"/>
            <a:chExt cx="2496" cy="2485"/>
          </a:xfrm>
        </p:grpSpPr>
        <p:sp>
          <p:nvSpPr>
            <p:cNvPr id="7195" name="Rectangles 7194"/>
            <p:cNvSpPr/>
            <p:nvPr/>
          </p:nvSpPr>
          <p:spPr>
            <a:xfrm>
              <a:off x="4435" y="3781"/>
              <a:ext cx="1392" cy="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marL="381000" indent="-381000" algn="ctr">
                <a:spcBef>
                  <a:spcPct val="20000"/>
                </a:spcBef>
                <a:buClr>
                  <a:srgbClr val="FF0000"/>
                </a:buClr>
              </a:pP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 </a:t>
              </a:r>
              <a:r>
                <a:rPr sz="3200" b="1" noProof="1">
                  <a:solidFill>
                    <a:srgbClr val="0033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PR</a:t>
              </a:r>
              <a:r>
                <a:rPr sz="3200" b="1" noProof="1"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sym typeface="Wingdings" panose="05000000000000000000" pitchFamily="2" charset="2"/>
                </a:rPr>
                <a:t>INTER</a:t>
              </a:r>
              <a:endPara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endParaRPr>
            </a:p>
          </p:txBody>
        </p:sp>
        <p:pic>
          <p:nvPicPr>
            <p:cNvPr id="20507" name="Picture 7195" descr="MAY I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728"/>
              <a:ext cx="2496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07692E-6 -4.44444E-6 L -1.42308 -4.44444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112" fill="hold"/>
                                        <p:tgtEl>
                                          <p:spTgt spid="7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3.07692E-6 0 L -1.43077 0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-7.69231E-7 -3.7037E-6 L -1.47692 -3.7037E-6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8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7.69231E-7 0 L -1.49615 0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 0 L -1.52308 0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-2.30769E-6 -2.59259E-6 L -1.51538 -2.59259E-6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-7.69231E-7 0 L -1.52692 0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3.33333E-6 3.33333E-6 L -1.5585 3.33333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069" y="358145"/>
            <a:ext cx="11288110" cy="565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(exclamation)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“What a lovely garden they have.” – He said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said that what a lovely garden they had.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(statements)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mệnh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Ex. Peter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said to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Lan: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saw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best friend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yesterday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told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that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 seen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best friend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day before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7869" y="336331"/>
            <a:ext cx="7542449" cy="59330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3.5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to-infinitive</a:t>
            </a:r>
            <a:endParaRPr lang="en-US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7018" y="1097022"/>
          <a:ext cx="11397120" cy="46939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557792"/>
                <a:gridCol w="6839328"/>
              </a:tblGrid>
              <a:tr h="16735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REPORTED VERBS + TO infinitive (to-v)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/>
                </a:tc>
                <a:tc hMerge="1">
                  <a:tcPr/>
                </a:tc>
              </a:tr>
              <a:tr h="1506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offer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promise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refuse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threaten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claim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ask 	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He said: “I will do it again.”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agreed </a:t>
                      </a:r>
                      <a:r>
                        <a:rPr lang="en-US" sz="28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do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again.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He said: “I will give you all money on Friday.”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promised </a:t>
                      </a:r>
                      <a:r>
                        <a:rPr lang="en-US" sz="28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give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all money on Friday.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“Shall I carry your bags.” – He said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offered </a:t>
                      </a:r>
                      <a:r>
                        <a:rPr lang="en-US" sz="2800" b="1" u="sng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carry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bags.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914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4356" y="193134"/>
          <a:ext cx="11568453" cy="62179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988977"/>
                <a:gridCol w="6579476"/>
              </a:tblGrid>
              <a:tr h="16735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REPORTED VERBS + O + TO-infinitive (to V)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/>
                </a:tc>
                <a:tc hMerge="1">
                  <a:tcPr/>
                </a:tc>
              </a:tr>
              <a:tr h="25103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advise O to V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: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encourage O to V	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allow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ask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nỉ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command O to V	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forbid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instruct O to V	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invite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order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permit O to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remind O to V	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urge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giục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warn O (not) to V	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want O to V	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*He said: “Mary should know that we are here now.”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wanted </a:t>
                      </a: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know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that </a:t>
                      </a: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were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*Joe said: “Please come to my party.”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Joe invited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come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party.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*My teacher said: “I think you should take another English course.”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teacher advised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take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another English course.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The doctor said to the patient: “Take a deep breath.”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6616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doctor told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patient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take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deep breath.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94" marR="53794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6256" y="176591"/>
          <a:ext cx="10783386" cy="638652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594462"/>
                <a:gridCol w="3594462"/>
                <a:gridCol w="359446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 tiếp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 tiếp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Subjects pronouns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He/She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/ We / They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 / They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 pronouns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him / her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/ us / them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 / them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Possessive adjectives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 / her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/ our / their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 / their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Possessive pronouns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 / hers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 / ours / theirs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ours / theirs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Demonstratives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those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s 31745"/>
          <p:cNvSpPr/>
          <p:nvPr/>
        </p:nvSpPr>
        <p:spPr>
          <a:xfrm>
            <a:off x="1676400" y="1039813"/>
            <a:ext cx="9372600" cy="488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600" b="1" u="sng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58370" name="Rectangles 31746"/>
          <p:cNvSpPr>
            <a:spLocks noChangeArrowheads="1"/>
          </p:cNvSpPr>
          <p:nvPr/>
        </p:nvSpPr>
        <p:spPr bwMode="auto">
          <a:xfrm>
            <a:off x="3352800" y="1676400"/>
            <a:ext cx="3125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31748" name="Title 31747"/>
          <p:cNvSpPr>
            <a:spLocks noGrp="1" noChangeArrowheads="1"/>
          </p:cNvSpPr>
          <p:nvPr>
            <p:ph type="title"/>
          </p:nvPr>
        </p:nvSpPr>
        <p:spPr>
          <a:xfrm>
            <a:off x="169479" y="219076"/>
            <a:ext cx="11853041" cy="1200150"/>
          </a:xfrm>
        </p:spPr>
        <p:txBody>
          <a:bodyPr vert="horz" lIns="100098" tIns="50048" rIns="100098" bIns="50048" rtlCol="0" anchor="ctr">
            <a:normAutofit/>
          </a:bodyPr>
          <a:lstStyle/>
          <a:p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1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000A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second sentence so that it has a </a:t>
            </a:r>
            <a:r>
              <a:rPr lang="en-US" altLang="en-US" sz="3200" b="1" dirty="0" smtClean="0">
                <a:solidFill>
                  <a:srgbClr val="000A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</a:t>
            </a:r>
            <a:r>
              <a:rPr lang="en-US" altLang="en-US" sz="3200" b="1" dirty="0">
                <a:solidFill>
                  <a:srgbClr val="000A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meaning to the first one, using the words given:</a:t>
            </a:r>
            <a:endParaRPr lang="en-US" altLang="en-US" sz="3200" b="1" dirty="0">
              <a:solidFill>
                <a:srgbClr val="000A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Text Placeholder 31748"/>
          <p:cNvSpPr>
            <a:spLocks noGrp="1" noChangeArrowheads="1"/>
          </p:cNvSpPr>
          <p:nvPr>
            <p:ph type="body" idx="1"/>
          </p:nvPr>
        </p:nvSpPr>
        <p:spPr>
          <a:xfrm>
            <a:off x="606426" y="1371437"/>
            <a:ext cx="11280774" cy="4997450"/>
          </a:xfrm>
        </p:spPr>
        <p:txBody>
          <a:bodyPr vert="horz" lIns="100098" tIns="50048" rIns="100098" bIns="50048" rtlCol="0">
            <a:noAutofit/>
          </a:bodyPr>
          <a:lstStyle/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1.“We’ll come back again.”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They promised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“You’d better not swim too far from the shore,”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The lifeguard advised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…………………………….…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defTabSz="1002030">
              <a:buNone/>
            </a:pPr>
            <a:r>
              <a:rPr lang="en-US" alt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“Could you close the window?”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John asked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…………………………………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4. “You should join the football team, Eric</a:t>
            </a:r>
            <a:r>
              <a:rPr lang="en-US" alt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,” said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teacher. 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defTabSz="1002030"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The teacher encouraged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………………………………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1750" name="Text Box 31749"/>
          <p:cNvSpPr txBox="1">
            <a:spLocks noChangeArrowheads="1"/>
          </p:cNvSpPr>
          <p:nvPr/>
        </p:nvSpPr>
        <p:spPr bwMode="auto">
          <a:xfrm>
            <a:off x="4129089" y="1851024"/>
            <a:ext cx="350142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to come back again.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1" name="Text Box 31750"/>
          <p:cNvSpPr txBox="1">
            <a:spLocks noChangeArrowheads="1"/>
          </p:cNvSpPr>
          <p:nvPr/>
        </p:nvSpPr>
        <p:spPr bwMode="auto">
          <a:xfrm>
            <a:off x="4816366" y="2943060"/>
            <a:ext cx="623263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us not to swim too far from the shore.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2" name="Text Box 31751"/>
          <p:cNvSpPr txBox="1">
            <a:spLocks noChangeArrowheads="1"/>
          </p:cNvSpPr>
          <p:nvPr/>
        </p:nvSpPr>
        <p:spPr bwMode="auto">
          <a:xfrm>
            <a:off x="3159510" y="4041941"/>
            <a:ext cx="477317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Peter to close the window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3" name="Text Box 31752"/>
          <p:cNvSpPr txBox="1">
            <a:spLocks noChangeArrowheads="1"/>
          </p:cNvSpPr>
          <p:nvPr/>
        </p:nvSpPr>
        <p:spPr bwMode="auto">
          <a:xfrm>
            <a:off x="5363013" y="5244226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Eric to join the football team.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 build="p"/>
      <p:bldP spid="31750" grpId="0"/>
      <p:bldP spid="31751" grpId="0"/>
      <p:bldP spid="31752" grpId="0"/>
      <p:bldP spid="3175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s 32769"/>
          <p:cNvSpPr/>
          <p:nvPr/>
        </p:nvSpPr>
        <p:spPr>
          <a:xfrm>
            <a:off x="1752600" y="4648200"/>
            <a:ext cx="8991600" cy="2209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endParaRPr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32771" name="Text Placeholder 32770"/>
          <p:cNvSpPr>
            <a:spLocks noGrp="1" noChangeArrowheads="1"/>
          </p:cNvSpPr>
          <p:nvPr>
            <p:ph type="body" idx="1"/>
          </p:nvPr>
        </p:nvSpPr>
        <p:spPr>
          <a:xfrm>
            <a:off x="504031" y="381000"/>
            <a:ext cx="11320107" cy="5486400"/>
          </a:xfrm>
        </p:spPr>
        <p:txBody>
          <a:bodyPr vert="horz" lIns="100098" tIns="50048" rIns="100098" bIns="50048" rtlCol="0">
            <a:no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5. “I’ll give it to him tomorrow,” John said.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John promised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…………………………………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6. “I’d like Lan to </a:t>
            </a:r>
            <a:r>
              <a:rPr lang="en-US" alt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become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doctor,”my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mum said.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My mum wanted 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………………………………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7. “Remember to lock the door before going to school,” my sister said.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My sister reminded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…………………………………………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8. “You should go home and rest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rof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while,”said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the boss.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His boss advised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…………………………………….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3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s 32771"/>
          <p:cNvSpPr/>
          <p:nvPr/>
        </p:nvSpPr>
        <p:spPr>
          <a:xfrm>
            <a:off x="3637838" y="823913"/>
            <a:ext cx="4833500" cy="54768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 </a:t>
            </a:r>
            <a:r>
              <a:rPr sz="2800" b="1" noProof="1" smtClean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give it to him </a:t>
            </a: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day after. </a:t>
            </a:r>
            <a:endParaRPr sz="28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2773" name="Rectangles 32772"/>
          <p:cNvSpPr/>
          <p:nvPr/>
        </p:nvSpPr>
        <p:spPr>
          <a:xfrm>
            <a:off x="4122682" y="1979885"/>
            <a:ext cx="4716518" cy="49004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become a doctor.</a:t>
            </a:r>
            <a:endParaRPr sz="28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2774" name="Rectangles 32773"/>
          <p:cNvSpPr/>
          <p:nvPr/>
        </p:nvSpPr>
        <p:spPr>
          <a:xfrm>
            <a:off x="4782185" y="3452495"/>
            <a:ext cx="5962015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 to lock the door before going to school.   </a:t>
            </a:r>
            <a:endParaRPr sz="28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2775" name="Rectangles 32774"/>
          <p:cNvSpPr/>
          <p:nvPr/>
        </p:nvSpPr>
        <p:spPr>
          <a:xfrm>
            <a:off x="4123055" y="4857115"/>
            <a:ext cx="5757545" cy="335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him to go home and rest for a while.</a:t>
            </a:r>
            <a:endParaRPr sz="28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3" grpId="0"/>
      <p:bldP spid="32774" grpId="0"/>
      <p:bldP spid="3277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16737"/>
          <p:cNvSpPr txBox="1">
            <a:spLocks noChangeArrowheads="1"/>
          </p:cNvSpPr>
          <p:nvPr/>
        </p:nvSpPr>
        <p:spPr bwMode="auto">
          <a:xfrm>
            <a:off x="1236664" y="1249364"/>
            <a:ext cx="4059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000">
                <a:solidFill>
                  <a:srgbClr val="0033CC"/>
                </a:solidFill>
                <a:latin typeface="Times New Roman" panose="02020603050405020304" pitchFamily="18" charset="0"/>
              </a:rPr>
              <a:t>They promised</a:t>
            </a: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to come back again</a:t>
            </a: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endParaRPr lang="en-US" altLang="en-US" sz="20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39" name="Text Box 116738"/>
          <p:cNvSpPr txBox="1">
            <a:spLocks noChangeArrowheads="1"/>
          </p:cNvSpPr>
          <p:nvPr/>
        </p:nvSpPr>
        <p:spPr bwMode="auto">
          <a:xfrm>
            <a:off x="1189039" y="2116139"/>
            <a:ext cx="6662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  The lifeguard advised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us </a:t>
            </a:r>
            <a:r>
              <a:rPr lang="en-US" altLang="en-US" sz="2000" u="sng">
                <a:solidFill>
                  <a:srgbClr val="FF0000"/>
                </a:solidFill>
                <a:latin typeface="Times New Roman" panose="02020603050405020304" pitchFamily="18" charset="0"/>
              </a:rPr>
              <a:t>not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 to swim too far from the shore.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0" name="Text Box 116739"/>
          <p:cNvSpPr txBox="1">
            <a:spLocks noChangeArrowheads="1"/>
          </p:cNvSpPr>
          <p:nvPr/>
        </p:nvSpPr>
        <p:spPr bwMode="auto">
          <a:xfrm>
            <a:off x="1220789" y="2960688"/>
            <a:ext cx="4370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 John asked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Peter to close the window.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1" name="Text Box 116740"/>
          <p:cNvSpPr txBox="1">
            <a:spLocks noChangeArrowheads="1"/>
          </p:cNvSpPr>
          <p:nvPr/>
        </p:nvSpPr>
        <p:spPr bwMode="auto">
          <a:xfrm>
            <a:off x="1246189" y="3887788"/>
            <a:ext cx="5908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The teacher encouraged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Eric to join the football team.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2" name="Text Box 116741"/>
          <p:cNvSpPr txBox="1">
            <a:spLocks noChangeArrowheads="1"/>
          </p:cNvSpPr>
          <p:nvPr/>
        </p:nvSpPr>
        <p:spPr bwMode="auto">
          <a:xfrm>
            <a:off x="1246189" y="4665664"/>
            <a:ext cx="6499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  John promised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to give it to him the next day/ the day after.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3" name="Text Box 116742"/>
          <p:cNvSpPr txBox="1">
            <a:spLocks noChangeArrowheads="1"/>
          </p:cNvSpPr>
          <p:nvPr/>
        </p:nvSpPr>
        <p:spPr bwMode="auto">
          <a:xfrm>
            <a:off x="1287463" y="5464176"/>
            <a:ext cx="460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My mum wanted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me to become a doctor.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4" name="Text Box 116743"/>
          <p:cNvSpPr txBox="1">
            <a:spLocks noChangeArrowheads="1"/>
          </p:cNvSpPr>
          <p:nvPr/>
        </p:nvSpPr>
        <p:spPr bwMode="auto">
          <a:xfrm>
            <a:off x="1143001" y="6270626"/>
            <a:ext cx="6080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>
                <a:solidFill>
                  <a:srgbClr val="000099"/>
                </a:solidFill>
                <a:latin typeface="Times New Roman" panose="02020603050405020304" pitchFamily="18" charset="0"/>
              </a:rPr>
              <a:t>      His boss advised 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him to go home and rest for a while. </a:t>
            </a:r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4" name="Rectangles 116744"/>
          <p:cNvSpPr>
            <a:spLocks noChangeArrowheads="1"/>
          </p:cNvSpPr>
          <p:nvPr/>
        </p:nvSpPr>
        <p:spPr bwMode="auto">
          <a:xfrm>
            <a:off x="1189038" y="57150"/>
            <a:ext cx="63563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3200">
                <a:solidFill>
                  <a:srgbClr val="0000FF"/>
                </a:solidFill>
                <a:latin typeface="Monotype Corsiva" panose="03010101010201010101" pitchFamily="66" charset="0"/>
              </a:rPr>
              <a:t>Practice:</a:t>
            </a:r>
            <a:r>
              <a:rPr lang="en-US" altLang="en-US" sz="3200">
                <a:latin typeface="Monotype Corsiva" panose="03010101010201010101" pitchFamily="66" charset="0"/>
              </a:rPr>
              <a:t>  </a:t>
            </a:r>
            <a:r>
              <a:rPr lang="en-US" altLang="en-US" sz="3200">
                <a:solidFill>
                  <a:srgbClr val="CC3300"/>
                </a:solidFill>
                <a:latin typeface="Monotype Corsiva" panose="03010101010201010101" pitchFamily="66" charset="0"/>
              </a:rPr>
              <a:t>Exercise 1 (textbook, page 64)</a:t>
            </a:r>
            <a:endParaRPr lang="en-US" altLang="en-US" sz="3200">
              <a:solidFill>
                <a:srgbClr val="CC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6746" name="Text Box 116745"/>
          <p:cNvSpPr txBox="1">
            <a:spLocks noChangeArrowheads="1"/>
          </p:cNvSpPr>
          <p:nvPr/>
        </p:nvSpPr>
        <p:spPr bwMode="auto">
          <a:xfrm>
            <a:off x="1143000" y="838201"/>
            <a:ext cx="3879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1. We’ll come back again.”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6747" name="Text Box 116746"/>
          <p:cNvSpPr txBox="1">
            <a:spLocks noChangeArrowheads="1"/>
          </p:cNvSpPr>
          <p:nvPr/>
        </p:nvSpPr>
        <p:spPr bwMode="auto">
          <a:xfrm>
            <a:off x="1189039" y="1658939"/>
            <a:ext cx="10379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2. “You’d better not swim too far from the shore,” the lifeguard said to us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6748" name="Text Box 116747"/>
          <p:cNvSpPr txBox="1">
            <a:spLocks noChangeArrowheads="1"/>
          </p:cNvSpPr>
          <p:nvPr/>
        </p:nvSpPr>
        <p:spPr bwMode="auto">
          <a:xfrm>
            <a:off x="1220789" y="2501901"/>
            <a:ext cx="7591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3. “Could you close the window?” John said to Peter.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6749" name="Text Box 116748"/>
          <p:cNvSpPr txBox="1">
            <a:spLocks noChangeArrowheads="1"/>
          </p:cNvSpPr>
          <p:nvPr/>
        </p:nvSpPr>
        <p:spPr bwMode="auto">
          <a:xfrm>
            <a:off x="1249364" y="3409951"/>
            <a:ext cx="8662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4. “You should join the football team, Eric,” said the teacher.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6750" name="Text Box 116749"/>
          <p:cNvSpPr txBox="1">
            <a:spLocks noChangeArrowheads="1"/>
          </p:cNvSpPr>
          <p:nvPr/>
        </p:nvSpPr>
        <p:spPr bwMode="auto">
          <a:xfrm>
            <a:off x="1257301" y="4264026"/>
            <a:ext cx="6227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5. “ I’ll give it to him tomorrow,” John said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6751" name="Text Box 116750"/>
          <p:cNvSpPr txBox="1">
            <a:spLocks noChangeArrowheads="1"/>
          </p:cNvSpPr>
          <p:nvPr/>
        </p:nvSpPr>
        <p:spPr bwMode="auto">
          <a:xfrm>
            <a:off x="1244601" y="5024439"/>
            <a:ext cx="735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6. “I’d like Lan to become a doctor,” my mum said.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16752" name="Text Box 116751"/>
          <p:cNvSpPr txBox="1">
            <a:spLocks noChangeArrowheads="1"/>
          </p:cNvSpPr>
          <p:nvPr/>
        </p:nvSpPr>
        <p:spPr bwMode="auto">
          <a:xfrm>
            <a:off x="1246188" y="5883276"/>
            <a:ext cx="8286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</a:rPr>
              <a:t>8. You should go home and rest for a while,” said the boss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60432" name="Rectangles 116752"/>
          <p:cNvSpPr>
            <a:spLocks noChangeArrowheads="1"/>
          </p:cNvSpPr>
          <p:nvPr/>
        </p:nvSpPr>
        <p:spPr bwMode="auto">
          <a:xfrm>
            <a:off x="1189038" y="57150"/>
            <a:ext cx="8456612" cy="781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en-US" altLang="en-US" sz="3200">
                <a:solidFill>
                  <a:srgbClr val="0000FF"/>
                </a:solidFill>
                <a:latin typeface="Monotype Corsiva" panose="03010101010201010101" pitchFamily="66" charset="0"/>
              </a:rPr>
              <a:t>IV. Practice:</a:t>
            </a:r>
            <a:r>
              <a:rPr lang="en-US" altLang="en-US" sz="3200">
                <a:latin typeface="Monotype Corsiva" panose="03010101010201010101" pitchFamily="66" charset="0"/>
              </a:rPr>
              <a:t>  </a:t>
            </a:r>
            <a:endParaRPr lang="en-US" altLang="en-US" sz="3200">
              <a:latin typeface="Monotype Corsiva" panose="03010101010201010101" pitchFamily="66" charset="0"/>
            </a:endParaRPr>
          </a:p>
          <a:p>
            <a:r>
              <a:rPr lang="en-US" altLang="en-US" sz="3200">
                <a:latin typeface="Monotype Corsiva" panose="03010101010201010101" pitchFamily="66" charset="0"/>
              </a:rPr>
              <a:t>1. </a:t>
            </a:r>
            <a:r>
              <a:rPr lang="en-US" altLang="en-US" sz="3200">
                <a:solidFill>
                  <a:srgbClr val="CC3300"/>
                </a:solidFill>
                <a:latin typeface="Monotype Corsiva" panose="03010101010201010101" pitchFamily="66" charset="0"/>
              </a:rPr>
              <a:t>Exercise 1 (textbook, page 64)</a:t>
            </a:r>
            <a:endParaRPr lang="en-US" altLang="en-US" sz="3200">
              <a:solidFill>
                <a:srgbClr val="CC33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6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6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6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6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6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67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67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52"/>
                  </p:tgtEl>
                </p:cond>
              </p:nextCondLst>
            </p:seq>
          </p:childTnLst>
        </p:cTn>
      </p:par>
    </p:tnLst>
    <p:bldLst>
      <p:bldP spid="116738" grpId="0"/>
      <p:bldP spid="116739" grpId="0"/>
      <p:bldP spid="116740" grpId="0"/>
      <p:bldP spid="116741" grpId="0"/>
      <p:bldP spid="116742" grpId="0"/>
      <p:bldP spid="116743" grpId="0"/>
      <p:bldP spid="116744" grpId="0"/>
      <p:bldP spid="116746" grpId="0"/>
      <p:bldP spid="116747" grpId="0"/>
      <p:bldP spid="116748" grpId="0"/>
      <p:bldP spid="116749" grpId="0"/>
      <p:bldP spid="116750" grpId="0"/>
      <p:bldP spid="116751" grpId="0"/>
      <p:bldP spid="1167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18785"/>
          <p:cNvSpPr>
            <a:spLocks noGrp="1" noChangeArrowheads="1"/>
          </p:cNvSpPr>
          <p:nvPr>
            <p:ph type="title"/>
          </p:nvPr>
        </p:nvSpPr>
        <p:spPr>
          <a:xfrm>
            <a:off x="1638300" y="685800"/>
            <a:ext cx="8915400" cy="1143000"/>
          </a:xfrm>
        </p:spPr>
        <p:txBody>
          <a:bodyPr/>
          <a:lstStyle/>
          <a:p>
            <a:pPr algn="just"/>
            <a:r>
              <a:rPr lang="en-US" altLang="en-US" sz="3000" b="1">
                <a:solidFill>
                  <a:srgbClr val="0000CC"/>
                </a:solidFill>
                <a:latin typeface="Monotype Corsiva" panose="03010101010201010101" pitchFamily="66" charset="0"/>
              </a:rPr>
              <a:t>Exercise 2:</a:t>
            </a:r>
            <a:r>
              <a:rPr lang="en-US" altLang="en-US" sz="3000" b="1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latin typeface="Monotype Corsiva" panose="03010101010201010101" pitchFamily="66" charset="0"/>
              </a:rPr>
              <a:t>Report these statements, using the correct form of the verbs given in the brackets.</a:t>
            </a:r>
            <a:r>
              <a:rPr lang="en-US" altLang="en-US" sz="3400">
                <a:latin typeface="Monotype Corsiva" panose="03010101010201010101" pitchFamily="66" charset="0"/>
              </a:rPr>
              <a:t> </a:t>
            </a:r>
            <a:endParaRPr lang="en-US" altLang="en-US" sz="3400">
              <a:latin typeface="Monotype Corsiva" panose="03010101010201010101" pitchFamily="66" charset="0"/>
            </a:endParaRPr>
          </a:p>
        </p:txBody>
      </p:sp>
      <p:sp>
        <p:nvSpPr>
          <p:cNvPr id="118787" name="Text Placeholder 118786"/>
          <p:cNvSpPr>
            <a:spLocks noGrp="1" noChangeArrowheads="1"/>
          </p:cNvSpPr>
          <p:nvPr>
            <p:ph type="body" idx="1"/>
          </p:nvPr>
        </p:nvSpPr>
        <p:spPr>
          <a:xfrm>
            <a:off x="1555750" y="2514600"/>
            <a:ext cx="8915400" cy="2438400"/>
          </a:xfrm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She said to him, “Ok. I’ll help you.” (AGREE)</a:t>
            </a:r>
            <a:endParaRPr lang="en-US" altLang="en-US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She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agreed</a:t>
            </a:r>
            <a:r>
              <a:rPr lang="en-US" altLang="en-US">
                <a:solidFill>
                  <a:srgbClr val="000099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to help him.</a:t>
            </a:r>
            <a:endParaRPr lang="en-US" altLang="en-US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19809"/>
          <p:cNvSpPr>
            <a:spLocks noGrp="1" noChangeArrowheads="1"/>
          </p:cNvSpPr>
          <p:nvPr>
            <p:ph type="title"/>
          </p:nvPr>
        </p:nvSpPr>
        <p:spPr>
          <a:xfrm>
            <a:off x="2924175" y="807720"/>
            <a:ext cx="2852420" cy="67818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Sentence  1</a:t>
            </a:r>
            <a:endParaRPr lang="en-US" altLang="en-US" smtClean="0"/>
          </a:p>
        </p:txBody>
      </p:sp>
      <p:sp>
        <p:nvSpPr>
          <p:cNvPr id="119811" name="Text Placeholder 119810"/>
          <p:cNvSpPr>
            <a:spLocks noGrp="1" noChangeArrowheads="1"/>
          </p:cNvSpPr>
          <p:nvPr>
            <p:ph type="body" idx="1"/>
          </p:nvPr>
        </p:nvSpPr>
        <p:spPr>
          <a:xfrm>
            <a:off x="1638300" y="1600201"/>
            <a:ext cx="9080500" cy="4525963"/>
          </a:xfrm>
        </p:spPr>
        <p:txBody>
          <a:bodyPr/>
          <a:lstStyle/>
          <a:p>
            <a:r>
              <a:rPr lang="en-US" altLang="en-US" sz="4000">
                <a:latin typeface="Monotype Corsiva" panose="03010101010201010101" pitchFamily="66" charset="0"/>
              </a:rPr>
              <a:t>“You should not drink too much beer.” (ADVISE)</a:t>
            </a:r>
            <a:endParaRPr lang="en-US" altLang="en-US" sz="400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>
                <a:solidFill>
                  <a:srgbClr val="000099"/>
                </a:solidFill>
                <a:latin typeface="Monotype Corsiva" panose="03010101010201010101" pitchFamily="66" charset="0"/>
                <a:sym typeface="Wingdings" panose="05000000000000000000" pitchFamily="2" charset="2"/>
              </a:rPr>
              <a:t> He advised me not to drink to much beer.</a:t>
            </a:r>
            <a:endParaRPr lang="en-US" altLang="en-US" sz="400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2467" name="Picture 119811" descr="Frames PPT 0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20833"/>
          <p:cNvSpPr>
            <a:spLocks noGrp="1" noChangeArrowheads="1"/>
          </p:cNvSpPr>
          <p:nvPr>
            <p:ph type="title"/>
          </p:nvPr>
        </p:nvSpPr>
        <p:spPr>
          <a:xfrm>
            <a:off x="3583305" y="657225"/>
            <a:ext cx="4765675" cy="1012190"/>
          </a:xfrm>
        </p:spPr>
        <p:txBody>
          <a:bodyPr/>
          <a:lstStyle/>
          <a:p>
            <a:r>
              <a:rPr lang="en-US" altLang="en-US" smtClean="0"/>
              <a:t>Sentence 2</a:t>
            </a:r>
            <a:endParaRPr lang="en-US" altLang="en-US" smtClean="0"/>
          </a:p>
        </p:txBody>
      </p:sp>
      <p:sp>
        <p:nvSpPr>
          <p:cNvPr id="120835" name="Text Placeholder 120834"/>
          <p:cNvSpPr>
            <a:spLocks noGrp="1" noChangeArrowheads="1"/>
          </p:cNvSpPr>
          <p:nvPr>
            <p:ph type="body" idx="1"/>
          </p:nvPr>
        </p:nvSpPr>
        <p:spPr>
          <a:xfrm>
            <a:off x="2545080" y="1825625"/>
            <a:ext cx="7705725" cy="3131185"/>
          </a:xfrm>
        </p:spPr>
        <p:txBody>
          <a:bodyPr/>
          <a:lstStyle/>
          <a:p>
            <a:r>
              <a:rPr lang="en-US" altLang="en-US" sz="4000">
                <a:latin typeface="Monotype Corsiva" panose="03010101010201010101" pitchFamily="66" charset="0"/>
              </a:rPr>
              <a:t>“Come and see me whenever you want” </a:t>
            </a:r>
            <a:endParaRPr lang="en-US" altLang="en-US" sz="400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>
                <a:latin typeface="Monotype Corsiva" panose="03010101010201010101" pitchFamily="66" charset="0"/>
              </a:rPr>
              <a:t>( INVITE)</a:t>
            </a:r>
            <a:endParaRPr lang="en-US" altLang="en-US" sz="400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>
                <a:solidFill>
                  <a:srgbClr val="000099"/>
                </a:solidFill>
                <a:latin typeface="Monotype Corsiva" panose="03010101010201010101" pitchFamily="66" charset="0"/>
                <a:sym typeface="Wingdings" panose="05000000000000000000" pitchFamily="2" charset="2"/>
              </a:rPr>
              <a:t> She invited me to come and see her whenever I want</a:t>
            </a:r>
            <a:endParaRPr lang="en-US" altLang="en-US" sz="400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3491" name="Picture 120835" descr="Frames PPT 0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4" descr="C:\Program Files\Windows Sidebar\Gadgets\DigitalClock.Gadget\images\background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667000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4" descr="C:\Program Files\Windows Sidebar\Gadgets\DigitalClock.Gadget\images\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5" descr="C:\Program Files\Windows Sidebar\Gadgets\DigitalClock.Gadget\images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6" descr="C:\Program Files\Windows Sidebar\Gadgets\DigitalClock.Gadget\images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 descr="C:\Program Files\Windows Sidebar\Gadgets\DigitalClock.Gadget\images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8" descr="C:\Program Files\Windows Sidebar\Gadgets\DigitalClock.Gadget\images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9" descr="C:\Program Files\Windows Sidebar\Gadgets\DigitalClock.Gadget\images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0" descr="C:\Program Files\Windows Sidebar\Gadgets\DigitalClock.Gadget\images\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1" descr="C:\Program Files\Windows Sidebar\Gadgets\DigitalClock.Gadget\images\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C:\Program Files\Windows Sidebar\Gadgets\DigitalClock.Gadget\images\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3" descr="C:\Program Files\Windows Sidebar\Gadgets\DigitalClock.Gadget\images\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C:\Program Files\Windows Sidebar\Gadgets\DigitalClock.Gadget\images\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5" descr="C:\Program Files\Windows Sidebar\Gadgets\DigitalClock.Gadget\images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6" descr="C:\Program Files\Windows Sidebar\Gadgets\DigitalClock.Gadget\images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7" descr="C:\Program Files\Windows Sidebar\Gadgets\DigitalClock.Gadget\images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8" descr="C:\Program Files\Windows Sidebar\Gadgets\DigitalClock.Gadget\images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9" descr="C:\Program Files\Windows Sidebar\Gadgets\DigitalClock.Gadget\images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5" descr="C:\Program Files\Windows Sidebar\Gadgets\DigitalClock.Gadget\images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C:\Program Files\Windows Sidebar\Gadgets\DigitalClock.Gadget\images\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29210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4" descr="C:\Program Files\Windows Sidebar\Gadgets\DigitalClock.Gadget\images\c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2946400"/>
            <a:ext cx="101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4" descr="C:\Program Files\Windows Sidebar\Gadgets\DigitalClock.Gadget\images\c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2971800"/>
            <a:ext cx="101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15" name="Action Button: Forward or Next 13621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-609600" y="1295400"/>
            <a:ext cx="304800" cy="3810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22551" name="Text Box 136215"/>
          <p:cNvSpPr txBox="1">
            <a:spLocks noChangeArrowheads="1"/>
          </p:cNvSpPr>
          <p:nvPr/>
        </p:nvSpPr>
        <p:spPr bwMode="auto">
          <a:xfrm>
            <a:off x="3048000" y="2895601"/>
            <a:ext cx="4648200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Time is 1 minute</a:t>
            </a:r>
            <a:endParaRPr lang="en-US" altLang="en-US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6217" name="Rectangles 136216"/>
          <p:cNvSpPr/>
          <p:nvPr/>
        </p:nvSpPr>
        <p:spPr>
          <a:xfrm>
            <a:off x="1676400" y="990600"/>
            <a:ext cx="9372600" cy="1676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Warm –up : Game - Who is the quickest ?</a:t>
            </a:r>
            <a:endParaRPr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2A0DD5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Trying to write down as many English names as </a:t>
            </a:r>
            <a:endParaRPr sz="2800" b="1" noProof="1">
              <a:solidFill>
                <a:srgbClr val="2A0DD5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solidFill>
                  <a:srgbClr val="2A0DD5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possible through pictures on the screen.</a:t>
            </a:r>
            <a:endParaRPr sz="2800" b="1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6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6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AME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218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Sentence 3</a:t>
            </a:r>
            <a:endParaRPr lang="en-US" altLang="en-US" smtClean="0"/>
          </a:p>
        </p:txBody>
      </p:sp>
      <p:sp>
        <p:nvSpPr>
          <p:cNvPr id="121859" name="Text Placeholder 12185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“Please don’t smoke in my car” ( ASK)</a:t>
            </a:r>
            <a:endParaRPr lang="en-US" altLang="en-US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rgbClr val="000099"/>
                </a:solidFill>
                <a:latin typeface="Comic Sans MS" panose="030F0702030302020204" pitchFamily="66" charset="0"/>
              </a:rPr>
              <a:t>-&gt; He ( Tom) asked me not to smoke in his car.</a:t>
            </a:r>
            <a:endParaRPr lang="en-US" altLang="en-US" smtClean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4515" name="Picture 121859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5619750"/>
            <a:ext cx="17541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21860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09925" y="5619750"/>
            <a:ext cx="17541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21861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37164" y="5619750"/>
            <a:ext cx="1754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21862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345364" y="5619750"/>
            <a:ext cx="1754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21863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294814" y="5619750"/>
            <a:ext cx="1754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21864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08100" y="5772150"/>
            <a:ext cx="17541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21865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75025" y="5772150"/>
            <a:ext cx="17541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21866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02264" y="5772150"/>
            <a:ext cx="1754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21867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510464" y="5772150"/>
            <a:ext cx="1754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121868" descr="Copy (2) of chimhoa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459914" y="5772150"/>
            <a:ext cx="1754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2390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Sentence 4 </a:t>
            </a:r>
            <a:endParaRPr lang="en-US" altLang="en-US" smtClean="0"/>
          </a:p>
        </p:txBody>
      </p:sp>
      <p:sp>
        <p:nvSpPr>
          <p:cNvPr id="123907" name="Text Placeholder 12390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>
                <a:latin typeface="Monotype Corsiva" panose="03010101010201010101" pitchFamily="66" charset="0"/>
              </a:rPr>
              <a:t>“Sue, give me your phone number,”  (TELL)</a:t>
            </a:r>
            <a:endParaRPr lang="en-US" altLang="en-US" sz="360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600">
                <a:solidFill>
                  <a:srgbClr val="000099"/>
                </a:solidFill>
                <a:latin typeface="Monotype Corsiva" panose="03010101010201010101" pitchFamily="66" charset="0"/>
                <a:sym typeface="Wingdings" panose="05000000000000000000" pitchFamily="2" charset="2"/>
              </a:rPr>
              <a:t> He told Sue to give him her phone number.</a:t>
            </a:r>
            <a:endParaRPr lang="en-US" altLang="en-US" sz="360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5539" name="Picture 123907" descr="lavend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3949700"/>
            <a:ext cx="41275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24929"/>
          <p:cNvSpPr>
            <a:spLocks noGrp="1" noChangeArrowheads="1"/>
          </p:cNvSpPr>
          <p:nvPr>
            <p:ph type="title"/>
          </p:nvPr>
        </p:nvSpPr>
        <p:spPr>
          <a:xfrm>
            <a:off x="5658485" y="365125"/>
            <a:ext cx="5695315" cy="850265"/>
          </a:xfrm>
        </p:spPr>
        <p:txBody>
          <a:bodyPr/>
          <a:lstStyle/>
          <a:p>
            <a:r>
              <a:rPr lang="en-US" altLang="en-US" smtClean="0"/>
              <a:t>Sentence 5</a:t>
            </a:r>
            <a:endParaRPr lang="en-US" altLang="en-US" smtClean="0"/>
          </a:p>
        </p:txBody>
      </p:sp>
      <p:sp>
        <p:nvSpPr>
          <p:cNvPr id="124931" name="Text Placeholder 124930"/>
          <p:cNvSpPr>
            <a:spLocks noGrp="1" noChangeArrowheads="1"/>
          </p:cNvSpPr>
          <p:nvPr>
            <p:ph type="body" idx="1"/>
          </p:nvPr>
        </p:nvSpPr>
        <p:spPr>
          <a:xfrm>
            <a:off x="2275205" y="1534160"/>
            <a:ext cx="7641590" cy="3563620"/>
          </a:xfrm>
        </p:spPr>
        <p:txBody>
          <a:bodyPr/>
          <a:lstStyle/>
          <a:p>
            <a:r>
              <a:rPr lang="en-US" altLang="en-US" sz="3600">
                <a:latin typeface="Monotype Corsiva" panose="03010101010201010101" pitchFamily="66" charset="0"/>
              </a:rPr>
              <a:t>“Don’t forget to give the book back to Joe.” </a:t>
            </a:r>
            <a:endParaRPr lang="en-US" altLang="en-US" sz="360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en-US" altLang="en-US" sz="3600">
                <a:latin typeface="Monotype Corsiva" panose="03010101010201010101" pitchFamily="66" charset="0"/>
              </a:rPr>
              <a:t>( REMIND)</a:t>
            </a:r>
            <a:endParaRPr lang="en-US" altLang="en-US" sz="360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600">
                <a:solidFill>
                  <a:srgbClr val="000099"/>
                </a:solidFill>
                <a:latin typeface="Monotype Corsiva" panose="03010101010201010101" pitchFamily="66" charset="0"/>
                <a:sym typeface="Wingdings" panose="05000000000000000000" pitchFamily="2" charset="2"/>
              </a:rPr>
              <a:t> He reminded me to give the book back to Joe.</a:t>
            </a:r>
            <a:endParaRPr lang="en-US" altLang="en-US" sz="360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6563" name="Picture 124931" descr="Frames PPT 00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259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Sentence 6</a:t>
            </a:r>
            <a:endParaRPr lang="en-US" altLang="en-US" smtClean="0"/>
          </a:p>
        </p:txBody>
      </p:sp>
      <p:sp>
        <p:nvSpPr>
          <p:cNvPr id="125955" name="Text Placeholder 125954"/>
          <p:cNvSpPr>
            <a:spLocks noGrp="1" noChangeArrowheads="1"/>
          </p:cNvSpPr>
          <p:nvPr>
            <p:ph type="body" idx="1"/>
          </p:nvPr>
        </p:nvSpPr>
        <p:spPr>
          <a:xfrm>
            <a:off x="1638300" y="1600200"/>
            <a:ext cx="8915400" cy="2516188"/>
          </a:xfrm>
        </p:spPr>
        <p:txBody>
          <a:bodyPr/>
          <a:lstStyle/>
          <a:p>
            <a:r>
              <a:rPr lang="en-US" altLang="en-US" sz="3600" smtClean="0">
                <a:latin typeface="Comic Sans MS" panose="030F0702030302020204" pitchFamily="66" charset="0"/>
              </a:rPr>
              <a:t>“I’ll never do it again.” ( PROMISE)</a:t>
            </a:r>
            <a:endParaRPr lang="en-US" altLang="en-US" sz="3600" smtClean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600" smtClean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Peter / He promised not to do it again</a:t>
            </a:r>
            <a:endParaRPr lang="en-US" altLang="en-US" sz="3600" smtClean="0">
              <a:solidFill>
                <a:srgbClr val="000099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67587" name="Picture 125955" descr="2007091001314791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16150" y="3257550"/>
            <a:ext cx="14049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269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Sentence 7</a:t>
            </a:r>
            <a:endParaRPr lang="en-US" altLang="en-US" smtClean="0"/>
          </a:p>
        </p:txBody>
      </p:sp>
      <p:sp>
        <p:nvSpPr>
          <p:cNvPr id="126979" name="Text Placeholder 12697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600">
                <a:latin typeface="Times New Roman" panose="02020603050405020304" pitchFamily="18" charset="0"/>
              </a:rPr>
              <a:t>“All right, I’ll wait for you.” (AGREE)</a:t>
            </a:r>
            <a:endParaRPr lang="en-US" altLang="en-US" sz="3600">
              <a:latin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3600">
                <a:solidFill>
                  <a:srgbClr val="000099"/>
                </a:solidFill>
                <a:latin typeface="Times New Roman" panose="02020603050405020304" pitchFamily="18" charset="0"/>
              </a:rPr>
              <a:t>-&gt; He / She agreed to wait for me</a:t>
            </a:r>
            <a:endParaRPr lang="en-US" altLang="en-US" sz="36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11" name="Picture 126979" descr="2007091001314775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5400000">
            <a:off x="4860925" y="2498725"/>
            <a:ext cx="20574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2800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Sentence 8</a:t>
            </a:r>
            <a:endParaRPr lang="en-US" altLang="en-US" smtClean="0"/>
          </a:p>
        </p:txBody>
      </p:sp>
      <p:sp>
        <p:nvSpPr>
          <p:cNvPr id="128003" name="Text Placeholder 12800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4000">
                <a:latin typeface="Monotype Corsiva" panose="03010101010201010101" pitchFamily="66" charset="0"/>
              </a:rPr>
              <a:t>“Please, lend me some money.” (ASK)</a:t>
            </a:r>
            <a:endParaRPr lang="en-US" altLang="en-US" sz="400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>
                <a:solidFill>
                  <a:srgbClr val="000099"/>
                </a:solidFill>
                <a:latin typeface="Monotype Corsiva" panose="03010101010201010101" pitchFamily="66" charset="0"/>
              </a:rPr>
              <a:t>-&gt; He asked me to lend him some money.</a:t>
            </a:r>
            <a:endParaRPr lang="en-US" altLang="en-US" sz="400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9635" name="Picture 128003" descr="4737fabc_blumen-pflanzen12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861426" y="4572000"/>
            <a:ext cx="21875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29025"/>
          <p:cNvSpPr>
            <a:spLocks noGrp="1" noChangeArrowheads="1"/>
          </p:cNvSpPr>
          <p:nvPr>
            <p:ph type="title"/>
          </p:nvPr>
        </p:nvSpPr>
        <p:spPr>
          <a:xfrm>
            <a:off x="1473200" y="0"/>
            <a:ext cx="8915400" cy="533400"/>
          </a:xfrm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Extra exercises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7" name="Text Placeholder 129026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10153650" cy="5219065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 b="1">
                <a:solidFill>
                  <a:srgbClr val="0000FF"/>
                </a:solidFill>
                <a:latin typeface="Times New Roman" panose="02020603050405020304" pitchFamily="18" charset="0"/>
              </a:rPr>
              <a:t>II. Choose the best answer a, b, c or d</a:t>
            </a:r>
            <a:endParaRPr lang="en-US" altLang="en-US" sz="2300" b="1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2. “ Don’t forget to post the letter”</a:t>
            </a:r>
            <a:r>
              <a:rPr lang="en-US" altLang="en-US" sz="2300">
                <a:sym typeface="Wingdings 3" panose="05040102010807070707" pitchFamily="18" charset="2"/>
              </a:rPr>
              <a:t></a:t>
            </a:r>
            <a:r>
              <a:rPr lang="en-US" altLang="en-US" sz="2300"/>
              <a:t> He…...me to post the letter.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	a. ordered    b. reminded      c. warned    d. promised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3.  She told me………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a. shut the door but don’t lock it	b. shut the door but not lock it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c. to shut the door but not lock it	d. to shut the door but not to lock it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4.  “ You’d better ask your parents for permission”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>
                <a:sym typeface="Wingdings 3" panose="05040102010807070707" pitchFamily="18" charset="2"/>
              </a:rPr>
              <a:t>Mary advised Peter …………..</a:t>
            </a:r>
            <a:endParaRPr lang="en-US" altLang="en-US" sz="2300">
              <a:sym typeface="Wingdings 3" panose="05040102010807070707" pitchFamily="18" charset="2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a.  ask his parents for permission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b. had better ask his parents for permission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c.  to ask his parents for permission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/>
              <a:t>d.  to ask better his parents for permission</a:t>
            </a:r>
            <a:endParaRPr lang="en-US" altLang="en-US" sz="2300"/>
          </a:p>
          <a:p>
            <a:pPr marL="609600" indent="-609600">
              <a:lnSpc>
                <a:spcPct val="80000"/>
              </a:lnSpc>
              <a:buNone/>
            </a:pPr>
            <a:endParaRPr lang="en-US" altLang="en-US" sz="2300"/>
          </a:p>
          <a:p>
            <a:pPr marL="609600" indent="-609600">
              <a:lnSpc>
                <a:spcPct val="80000"/>
              </a:lnSpc>
            </a:pPr>
            <a:endParaRPr lang="en-US" altLang="en-US" sz="2300"/>
          </a:p>
          <a:p>
            <a:pPr marL="609600" indent="-609600">
              <a:lnSpc>
                <a:spcPct val="80000"/>
              </a:lnSpc>
            </a:pPr>
            <a:endParaRPr lang="en-US" altLang="en-US" sz="2300"/>
          </a:p>
        </p:txBody>
      </p:sp>
      <p:sp>
        <p:nvSpPr>
          <p:cNvPr id="129028" name="Rectangles 129027"/>
          <p:cNvSpPr>
            <a:spLocks noChangeArrowheads="1"/>
          </p:cNvSpPr>
          <p:nvPr/>
        </p:nvSpPr>
        <p:spPr bwMode="auto">
          <a:xfrm>
            <a:off x="1143000" y="533400"/>
            <a:ext cx="94107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I. Reorder the words to build a meaningful sentence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sym typeface="Wingdings 3" panose="05040102010807070707" pitchFamily="18" charset="2"/>
            </a:endParaRPr>
          </a:p>
          <a:p>
            <a:pPr eaLnBrk="1" hangingPunct="1"/>
            <a:r>
              <a:rPr lang="en-US" altLang="en-US" sz="2300">
                <a:latin typeface="Times New Roman" panose="02020603050405020304" pitchFamily="18" charset="0"/>
                <a:sym typeface="Wingdings 3" panose="05040102010807070707" pitchFamily="18" charset="2"/>
              </a:rPr>
              <a:t>	1.	</a:t>
            </a:r>
            <a:r>
              <a:rPr lang="en-US" altLang="en-US" sz="2300" b="1">
                <a:latin typeface="Times New Roman" panose="02020603050405020304" pitchFamily="18" charset="0"/>
              </a:rPr>
              <a:t>to / me / invited / movies / to / John / the / go</a:t>
            </a:r>
            <a:r>
              <a:rPr lang="en-US" altLang="en-US" sz="2300">
                <a:latin typeface="Times New Roman" panose="02020603050405020304" pitchFamily="18" charset="0"/>
              </a:rPr>
              <a:t> </a:t>
            </a:r>
            <a:endParaRPr lang="en-US" altLang="en-US" sz="2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/>
      <p:bldP spid="1290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30049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8915400" cy="533400"/>
          </a:xfrm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ANSWER KEY</a:t>
            </a:r>
            <a:endParaRPr lang="en-US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51" name="Text Placeholder 130050"/>
          <p:cNvSpPr>
            <a:spLocks noGrp="1" noChangeArrowheads="1"/>
          </p:cNvSpPr>
          <p:nvPr>
            <p:ph type="body" idx="1"/>
          </p:nvPr>
        </p:nvSpPr>
        <p:spPr>
          <a:xfrm>
            <a:off x="1143000" y="1295400"/>
            <a:ext cx="10153650" cy="5441315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altLang="en-US" sz="2300" b="1">
                <a:solidFill>
                  <a:srgbClr val="0000FF"/>
                </a:solidFill>
                <a:latin typeface="Times New Roman" panose="02020603050405020304" pitchFamily="18" charset="0"/>
              </a:rPr>
              <a:t>Choose the best answer a, b, c or d</a:t>
            </a:r>
            <a:endParaRPr lang="en-US" altLang="en-US" sz="2300" b="1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2. “ Don’t forget to post the letter”</a:t>
            </a:r>
            <a:r>
              <a:rPr lang="en-US" altLang="en-US" sz="2400">
                <a:latin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en-US" altLang="en-US" sz="2400">
                <a:latin typeface="Times New Roman" panose="02020603050405020304" pitchFamily="18" charset="0"/>
              </a:rPr>
              <a:t> He…...me to post the letter.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a. ordered    b. reminded      c. warned    d. promised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3.  She told me………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a. shut the door but don’t lock it	b. shut the door but not lock it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c. to shut the door but not lock it	d. to shut the door but not to lock it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4.  “ You’d better ask your parents for permission”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  <a:sym typeface="Wingdings 3" panose="05040102010807070707" pitchFamily="18" charset="2"/>
              </a:rPr>
              <a:t>Mary advised Peter …………..</a:t>
            </a:r>
            <a:endParaRPr lang="en-US" altLang="en-US" sz="2400">
              <a:latin typeface="Times New Roman" panose="02020603050405020304" pitchFamily="18" charset="0"/>
              <a:sym typeface="Wingdings 3" panose="05040102010807070707" pitchFamily="18" charset="2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a.  ask his parents for permission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b. had better ask his parents for permission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c.  to ask his parents for permission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d.  to ask better his parents for permission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 marL="609600" indent="-609600">
              <a:lnSpc>
                <a:spcPct val="80000"/>
              </a:lnSpc>
              <a:buNone/>
            </a:pPr>
            <a:endParaRPr lang="en-US" altLang="en-US" sz="2300"/>
          </a:p>
        </p:txBody>
      </p:sp>
      <p:sp>
        <p:nvSpPr>
          <p:cNvPr id="130052" name="Oval 130051"/>
          <p:cNvSpPr>
            <a:spLocks noChangeArrowheads="1"/>
          </p:cNvSpPr>
          <p:nvPr/>
        </p:nvSpPr>
        <p:spPr bwMode="auto">
          <a:xfrm>
            <a:off x="3178175" y="2122170"/>
            <a:ext cx="412750" cy="3048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b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130053" name="Oval 130052"/>
          <p:cNvSpPr>
            <a:spLocks noChangeArrowheads="1"/>
          </p:cNvSpPr>
          <p:nvPr/>
        </p:nvSpPr>
        <p:spPr bwMode="auto">
          <a:xfrm>
            <a:off x="5628005" y="3340100"/>
            <a:ext cx="41275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d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130055" name="Rectangles 130054"/>
          <p:cNvSpPr>
            <a:spLocks noChangeArrowheads="1"/>
          </p:cNvSpPr>
          <p:nvPr/>
        </p:nvSpPr>
        <p:spPr bwMode="auto">
          <a:xfrm>
            <a:off x="1371600" y="381000"/>
            <a:ext cx="94107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I . Reorder the words to build a meaningful sentence</a:t>
            </a:r>
            <a:endParaRPr lang="en-US" altLang="en-US" sz="2400">
              <a:solidFill>
                <a:srgbClr val="FF66FF"/>
              </a:solidFill>
              <a:latin typeface="Times New Roman" panose="02020603050405020304" pitchFamily="18" charset="0"/>
              <a:sym typeface="Wingdings 3" panose="05040102010807070707" pitchFamily="18" charset="2"/>
            </a:endParaRPr>
          </a:p>
          <a:p>
            <a:r>
              <a:rPr lang="en-US" altLang="en-US" sz="2400">
                <a:latin typeface="Times New Roman" panose="02020603050405020304" pitchFamily="18" charset="0"/>
                <a:sym typeface="Wingdings 3" panose="05040102010807070707" pitchFamily="18" charset="2"/>
              </a:rPr>
              <a:t>1.	John invited me to go to the movies</a:t>
            </a:r>
            <a:endParaRPr lang="en-US" altLang="en-US" sz="2400">
              <a:latin typeface="Times New Roman" panose="02020603050405020304" pitchFamily="18" charset="0"/>
              <a:sym typeface="Wingdings 3" panose="05040102010807070707" pitchFamily="18" charset="2"/>
            </a:endParaRPr>
          </a:p>
        </p:txBody>
      </p:sp>
      <p:sp>
        <p:nvSpPr>
          <p:cNvPr id="130056" name="Oval 130055"/>
          <p:cNvSpPr>
            <a:spLocks noChangeArrowheads="1"/>
          </p:cNvSpPr>
          <p:nvPr/>
        </p:nvSpPr>
        <p:spPr bwMode="auto">
          <a:xfrm>
            <a:off x="1143000" y="5461000"/>
            <a:ext cx="3810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</a:rPr>
              <a:t>c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30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130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130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0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bldLvl="0" animBg="1"/>
      <p:bldP spid="130053" grpId="0" bldLvl="0" animBg="1"/>
      <p:bldP spid="130055" grpId="0" animBg="1"/>
      <p:bldP spid="130056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32097" descr="homework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1"/>
            <a:ext cx="53657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132098"/>
          <p:cNvSpPr txBox="1">
            <a:spLocks noChangeArrowheads="1"/>
          </p:cNvSpPr>
          <p:nvPr/>
        </p:nvSpPr>
        <p:spPr bwMode="auto">
          <a:xfrm>
            <a:off x="3155950" y="2474913"/>
            <a:ext cx="68948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4800">
                <a:latin typeface="Monotype Corsiva" panose="03010101010201010101" pitchFamily="66" charset="0"/>
              </a:rPr>
              <a:t>Do all exercises in workbook </a:t>
            </a:r>
            <a:endParaRPr lang="en-US" altLang="en-US" sz="4800">
              <a:latin typeface="Monotype Corsiva" panose="03010101010201010101" pitchFamily="66" charset="0"/>
            </a:endParaRPr>
          </a:p>
          <a:p>
            <a:pPr eaLnBrk="1" hangingPunct="1"/>
            <a:r>
              <a:rPr lang="en-US" altLang="en-US" sz="4800">
                <a:latin typeface="Monotype Corsiva" panose="03010101010201010101" pitchFamily="66" charset="0"/>
              </a:rPr>
              <a:t> ( section: Language focus)</a:t>
            </a:r>
            <a:endParaRPr lang="en-US" altLang="en-US" sz="4800">
              <a:latin typeface="Monotype Corsiva" panose="03010101010201010101" pitchFamily="66" charset="0"/>
            </a:endParaRPr>
          </a:p>
        </p:txBody>
      </p:sp>
      <p:sp>
        <p:nvSpPr>
          <p:cNvPr id="72707" name="Text Box 132099"/>
          <p:cNvSpPr txBox="1">
            <a:spLocks noChangeArrowheads="1"/>
          </p:cNvSpPr>
          <p:nvPr/>
        </p:nvSpPr>
        <p:spPr bwMode="auto">
          <a:xfrm>
            <a:off x="3041650" y="4510089"/>
            <a:ext cx="6091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>
                <a:latin typeface="Monotype Corsiva" panose="03010101010201010101" pitchFamily="66" charset="0"/>
              </a:rPr>
              <a:t>2. Prepare Unit 6- Reading</a:t>
            </a:r>
            <a:endParaRPr lang="en-US" altLang="en-US" sz="480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s 40961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40963" name="Rectangles 40962"/>
          <p:cNvSpPr/>
          <p:nvPr/>
        </p:nvSpPr>
        <p:spPr>
          <a:xfrm>
            <a:off x="1676400" y="1219200"/>
            <a:ext cx="9372600" cy="3810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noProof="1">
              <a:solidFill>
                <a:srgbClr val="2A0DD5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endParaRPr sz="2800" b="1" noProof="1"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73731" name="Picture 40963" descr="wandbilder05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71600" y="228600"/>
            <a:ext cx="9448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0964" descr="dandelions_butterfly_hb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4572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40965"/>
          <p:cNvGrpSpPr/>
          <p:nvPr/>
        </p:nvGrpSpPr>
        <p:grpSpPr bwMode="auto">
          <a:xfrm>
            <a:off x="5257800" y="4724401"/>
            <a:ext cx="2362200" cy="1350963"/>
            <a:chOff x="669" y="2064"/>
            <a:chExt cx="675" cy="503"/>
          </a:xfrm>
        </p:grpSpPr>
        <p:pic>
          <p:nvPicPr>
            <p:cNvPr id="73734" name="Picture 40966" descr="HOAHO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5" y="2064"/>
              <a:ext cx="377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5" name="Picture 40967" descr="HOA N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9" y="2112"/>
              <a:ext cx="675" cy="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69" name="Group 40968"/>
          <p:cNvGrpSpPr/>
          <p:nvPr/>
        </p:nvGrpSpPr>
        <p:grpSpPr bwMode="auto">
          <a:xfrm rot="12560552">
            <a:off x="1295400" y="2133601"/>
            <a:ext cx="8382000" cy="5502275"/>
            <a:chOff x="480" y="192"/>
            <a:chExt cx="4176" cy="3120"/>
          </a:xfrm>
        </p:grpSpPr>
        <p:sp>
          <p:nvSpPr>
            <p:cNvPr id="73737" name="Oval 40969"/>
            <p:cNvSpPr>
              <a:spLocks noChangeArrowheads="1"/>
            </p:cNvSpPr>
            <p:nvPr/>
          </p:nvSpPr>
          <p:spPr bwMode="auto">
            <a:xfrm>
              <a:off x="2592" y="192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>
              <a:outerShdw dist="35921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SimSun" panose="02010600030101010101" pitchFamily="2" charset="-122"/>
              </a:endParaRPr>
            </a:p>
          </p:txBody>
        </p:sp>
        <p:sp>
          <p:nvSpPr>
            <p:cNvPr id="73738" name="Oval 40970"/>
            <p:cNvSpPr>
              <a:spLocks noChangeArrowheads="1"/>
            </p:cNvSpPr>
            <p:nvPr/>
          </p:nvSpPr>
          <p:spPr bwMode="auto">
            <a:xfrm>
              <a:off x="480" y="2784"/>
              <a:ext cx="576" cy="528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993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35921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SimSun" panose="02010600030101010101" pitchFamily="2" charset="-122"/>
              </a:endParaRPr>
            </a:p>
          </p:txBody>
        </p:sp>
        <p:sp>
          <p:nvSpPr>
            <p:cNvPr id="73739" name="Oval 40971"/>
            <p:cNvSpPr>
              <a:spLocks noChangeArrowheads="1"/>
            </p:cNvSpPr>
            <p:nvPr/>
          </p:nvSpPr>
          <p:spPr bwMode="auto">
            <a:xfrm>
              <a:off x="4128" y="2448"/>
              <a:ext cx="528" cy="528"/>
            </a:xfrm>
            <a:prstGeom prst="ellipse">
              <a:avLst/>
            </a:prstGeom>
            <a:gradFill rotWithShape="0">
              <a:gsLst>
                <a:gs pos="0">
                  <a:srgbClr val="339966"/>
                </a:gs>
                <a:gs pos="100000">
                  <a:srgbClr val="33CC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35921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wrap="none" anchor="ctr"/>
            <a:lstStyle/>
            <a:p>
              <a:pPr algn="ctr" eaLnBrk="0" hangingPunct="0"/>
              <a:endParaRPr lang="en-US" altLang="en-US" sz="2400">
                <a:solidFill>
                  <a:srgbClr val="33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0973" name="Oval 40972"/>
          <p:cNvSpPr>
            <a:spLocks noChangeArrowheads="1"/>
          </p:cNvSpPr>
          <p:nvPr/>
        </p:nvSpPr>
        <p:spPr bwMode="auto">
          <a:xfrm>
            <a:off x="5867400" y="4038601"/>
            <a:ext cx="304800" cy="385763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40974" name="Oval 40973"/>
          <p:cNvSpPr>
            <a:spLocks noChangeArrowheads="1"/>
          </p:cNvSpPr>
          <p:nvPr/>
        </p:nvSpPr>
        <p:spPr bwMode="auto">
          <a:xfrm>
            <a:off x="6726238" y="4205288"/>
            <a:ext cx="303212" cy="385762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pic>
        <p:nvPicPr>
          <p:cNvPr id="73742" name="Picture 40974" descr="POINSE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953000"/>
            <a:ext cx="23796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6" name="Oval 40975"/>
          <p:cNvSpPr>
            <a:spLocks noChangeArrowheads="1"/>
          </p:cNvSpPr>
          <p:nvPr/>
        </p:nvSpPr>
        <p:spPr bwMode="auto">
          <a:xfrm>
            <a:off x="9544050" y="5105401"/>
            <a:ext cx="323850" cy="32226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C66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rgbClr val="C0C0C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2400">
              <a:solidFill>
                <a:srgbClr val="33CC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0977" name="kt1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45" name="Group 40977"/>
          <p:cNvGrpSpPr/>
          <p:nvPr/>
        </p:nvGrpSpPr>
        <p:grpSpPr bwMode="auto">
          <a:xfrm>
            <a:off x="4572000" y="4267200"/>
            <a:ext cx="3200400" cy="2914650"/>
            <a:chOff x="960" y="2484"/>
            <a:chExt cx="2016" cy="1836"/>
          </a:xfrm>
        </p:grpSpPr>
        <p:pic>
          <p:nvPicPr>
            <p:cNvPr id="73746" name="Picture 40978" descr="roses_swaying_back_an_a_hb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60" y="2484"/>
              <a:ext cx="1752" cy="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7" name="Picture 40979" descr="dandelions_butterfly_hb">
              <a:hlinkClick r:id="" action="ppaction://hlinkshowjump?jump=endshow"/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76" y="3120"/>
              <a:ext cx="12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81" name="Rectangles 40980"/>
          <p:cNvSpPr>
            <a:spLocks noChangeArrowheads="1"/>
          </p:cNvSpPr>
          <p:nvPr/>
        </p:nvSpPr>
        <p:spPr bwMode="auto">
          <a:xfrm>
            <a:off x="1600200" y="1143000"/>
            <a:ext cx="9448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D1F307"/>
                </a:solidFill>
                <a:latin typeface="VNI-Times" pitchFamily="2" charset="0"/>
              </a:rPr>
              <a:t>Thank you for joining us.</a:t>
            </a:r>
            <a:endParaRPr lang="en-US" altLang="en-US" sz="4400" b="1">
              <a:solidFill>
                <a:srgbClr val="D1F307"/>
              </a:solidFill>
              <a:latin typeface="VNI-Times" pitchFamily="2" charset="0"/>
            </a:endParaRPr>
          </a:p>
          <a:p>
            <a:pPr algn="ctr"/>
            <a:endParaRPr lang="en-US" altLang="en-US" sz="4400" b="1">
              <a:solidFill>
                <a:srgbClr val="D1F307"/>
              </a:solidFill>
              <a:latin typeface="VNI-Times" pitchFamily="2" charset="0"/>
            </a:endParaRPr>
          </a:p>
          <a:p>
            <a:pPr algn="ctr"/>
            <a:r>
              <a:rPr lang="en-US" altLang="en-US" sz="4400" b="1">
                <a:solidFill>
                  <a:srgbClr val="D1F307"/>
                </a:solidFill>
                <a:latin typeface="VNI-Times" pitchFamily="2" charset="0"/>
              </a:rPr>
              <a:t>GOODBYE !</a:t>
            </a:r>
            <a:endParaRPr lang="en-US" altLang="en-US" sz="4400" b="1">
              <a:solidFill>
                <a:srgbClr val="D1F307"/>
              </a:solidFill>
              <a:latin typeface="VNI-Times" pitchFamily="2" charset="0"/>
            </a:endParaRPr>
          </a:p>
          <a:p>
            <a:pPr algn="ctr"/>
            <a:r>
              <a:rPr lang="en-US" altLang="en-US" sz="4400" b="1">
                <a:solidFill>
                  <a:srgbClr val="D1F307"/>
                </a:solidFill>
                <a:latin typeface="VNI-Times" pitchFamily="2" charset="0"/>
              </a:rPr>
              <a:t> SEE YOU AGAIN .</a:t>
            </a:r>
            <a:endParaRPr lang="en-US" altLang="en-US" sz="4400">
              <a:solidFill>
                <a:srgbClr val="D1F307"/>
              </a:solidFill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9" fill="hold"/>
                                        <p:tgtEl>
                                          <p:spTgt spid="40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8)">
                                      <p:cBhvr>
                                        <p:cTn id="8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4)">
                                      <p:cBhvr>
                                        <p:cTn id="11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8" presetClass="entr" presetSubtype="0" repeatCount="3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4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7"/>
                </p:tgtEl>
              </p:cMediaNode>
            </p:audio>
          </p:childTnLst>
        </p:cTn>
      </p:par>
    </p:tnLst>
    <p:bldLst>
      <p:bldP spid="40976" grpId="0" animBg="1"/>
      <p:bldP spid="409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s 137217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23554" name="Straight Connector 137218"/>
          <p:cNvSpPr>
            <a:spLocks noChangeShapeType="1"/>
          </p:cNvSpPr>
          <p:nvPr/>
        </p:nvSpPr>
        <p:spPr bwMode="auto">
          <a:xfrm>
            <a:off x="4343400" y="3733800"/>
            <a:ext cx="76200" cy="2362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0" name="Rectangles 137219"/>
          <p:cNvSpPr/>
          <p:nvPr/>
        </p:nvSpPr>
        <p:spPr>
          <a:xfrm>
            <a:off x="2590800" y="3124200"/>
            <a:ext cx="2209800" cy="685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BR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EAD</a:t>
            </a:r>
            <a:endParaRPr sz="3200" b="1" u="sng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37221" name="Rectangles 137220"/>
          <p:cNvSpPr/>
          <p:nvPr/>
        </p:nvSpPr>
        <p:spPr>
          <a:xfrm>
            <a:off x="2362200" y="6172200"/>
            <a:ext cx="2209800" cy="685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PL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ANET</a:t>
            </a:r>
            <a:endParaRPr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37222" name="Rectangles 137221"/>
          <p:cNvSpPr/>
          <p:nvPr/>
        </p:nvSpPr>
        <p:spPr>
          <a:xfrm>
            <a:off x="7543801" y="6161088"/>
            <a:ext cx="2557463" cy="696912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  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PR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INCESS</a:t>
            </a:r>
            <a:endParaRPr sz="3200" b="1" u="sng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37223" name="Picture 137222" descr="princes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0"/>
            <a:ext cx="3505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Picture 137223" descr="banh 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5" name="Picture 137224" descr="Saturn_(planet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388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6" name="Rectangles 137225"/>
          <p:cNvSpPr/>
          <p:nvPr/>
        </p:nvSpPr>
        <p:spPr>
          <a:xfrm>
            <a:off x="7315200" y="3124200"/>
            <a:ext cx="2209800" cy="685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BL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OUSE</a:t>
            </a:r>
            <a:endParaRPr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37227" name="Picture 137226" descr="AO BL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3581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  <p:bldP spid="137221" grpId="0"/>
      <p:bldP spid="137222" grpId="0"/>
      <p:bldP spid="1372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s 139265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25602" name="Straight Connector 139266"/>
          <p:cNvSpPr>
            <a:spLocks noChangeShapeType="1"/>
          </p:cNvSpPr>
          <p:nvPr/>
        </p:nvSpPr>
        <p:spPr bwMode="auto">
          <a:xfrm>
            <a:off x="4343400" y="3733800"/>
            <a:ext cx="76200" cy="2362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8" name="Rectangles 139267"/>
          <p:cNvSpPr/>
          <p:nvPr/>
        </p:nvSpPr>
        <p:spPr>
          <a:xfrm>
            <a:off x="2209800" y="3276600"/>
            <a:ext cx="2209800" cy="685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BR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IDE</a:t>
            </a:r>
            <a:endParaRPr sz="32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39269" name="Rectangles 139268"/>
          <p:cNvSpPr/>
          <p:nvPr/>
        </p:nvSpPr>
        <p:spPr>
          <a:xfrm>
            <a:off x="7223447" y="3276601"/>
            <a:ext cx="179164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PR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ESENT</a:t>
            </a:r>
            <a:endParaRPr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39270" name="Rectangles 139269"/>
          <p:cNvSpPr/>
          <p:nvPr/>
        </p:nvSpPr>
        <p:spPr>
          <a:xfrm>
            <a:off x="2209800" y="6172200"/>
            <a:ext cx="2209800" cy="685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PR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INTER</a:t>
            </a:r>
            <a:endParaRPr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139271" name="Rectangles 139270"/>
          <p:cNvSpPr/>
          <p:nvPr/>
        </p:nvSpPr>
        <p:spPr>
          <a:xfrm>
            <a:off x="7162800" y="6172200"/>
            <a:ext cx="2209800" cy="685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 algn="ctr">
              <a:spcBef>
                <a:spcPct val="20000"/>
              </a:spcBef>
              <a:buClr>
                <a:srgbClr val="FF0000"/>
              </a:buClr>
            </a:pP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sz="3200" b="1" u="sng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PL</a:t>
            </a:r>
            <a:r>
              <a:rPr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ANE</a:t>
            </a:r>
            <a:endParaRPr sz="3200" b="1" u="sng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139272" name="Title 139271" descr="plane"/>
          <p:cNvPicPr>
            <a:picLocks noChangeAspect="1" noChangeArrowheads="1"/>
          </p:cNvPicPr>
          <p:nvPr>
            <p:ph type="title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3962400"/>
            <a:ext cx="3962400" cy="2133600"/>
          </a:xfrm>
        </p:spPr>
      </p:pic>
      <p:pic>
        <p:nvPicPr>
          <p:cNvPr id="139273" name="Picture 139272" descr="MAY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1"/>
            <a:ext cx="3276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139273" descr="mon-q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906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5" name="Picture 139274" descr="co-dau-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327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/>
      <p:bldP spid="139269" grpId="0"/>
      <p:bldP spid="139270" grpId="0"/>
      <p:bldP spid="1392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013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400" b="1">
                <a:solidFill>
                  <a:srgbClr val="0000FF"/>
                </a:solidFill>
              </a:rPr>
              <a:t>Consonant clusters</a:t>
            </a:r>
            <a:endParaRPr lang="en-US" altLang="en-US" sz="3400" b="1">
              <a:solidFill>
                <a:srgbClr val="0000FF"/>
              </a:solidFill>
            </a:endParaRPr>
          </a:p>
        </p:txBody>
      </p:sp>
      <p:graphicFrame>
        <p:nvGraphicFramePr>
          <p:cNvPr id="101419" name="Table 101418"/>
          <p:cNvGraphicFramePr/>
          <p:nvPr/>
        </p:nvGraphicFramePr>
        <p:xfrm>
          <a:off x="1828800" y="1371601"/>
          <a:ext cx="8496300" cy="3698874"/>
        </p:xfrm>
        <a:graphic>
          <a:graphicData uri="http://schemas.openxmlformats.org/drawingml/2006/table">
            <a:tbl>
              <a:tblPr/>
              <a:tblGrid>
                <a:gridCol w="1809750"/>
                <a:gridCol w="2228850"/>
                <a:gridCol w="2228850"/>
                <a:gridCol w="2228850"/>
              </a:tblGrid>
              <a:tr h="99077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4800" b="1">
                          <a:solidFill>
                            <a:srgbClr val="FF6600"/>
                          </a:solidFill>
                        </a:rPr>
                        <a:t>/pl/</a:t>
                      </a:r>
                      <a:endParaRPr lang="en-US" sz="4800" b="1">
                        <a:solidFill>
                          <a:srgbClr val="FF6600"/>
                        </a:solidFill>
                      </a:endParaRPr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4800" b="1">
                          <a:solidFill>
                            <a:srgbClr val="FF6600"/>
                          </a:solidFill>
                        </a:rPr>
                        <a:t>/</a:t>
                      </a:r>
                      <a:r>
                        <a:rPr sz="4800" b="1" err="1">
                          <a:solidFill>
                            <a:srgbClr val="FF6600"/>
                          </a:solidFill>
                        </a:rPr>
                        <a:t>bl</a:t>
                      </a:r>
                      <a:r>
                        <a:rPr sz="4800" b="1">
                          <a:solidFill>
                            <a:srgbClr val="FF6600"/>
                          </a:solidFill>
                        </a:rPr>
                        <a:t>/</a:t>
                      </a:r>
                      <a:endParaRPr lang="en-US" sz="4800" b="1">
                        <a:solidFill>
                          <a:srgbClr val="FF6600"/>
                        </a:solidFill>
                      </a:endParaRPr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4800" b="1">
                          <a:solidFill>
                            <a:srgbClr val="FF6600"/>
                          </a:solidFill>
                        </a:rPr>
                        <a:t>/pr/</a:t>
                      </a:r>
                      <a:endParaRPr lang="en-US" sz="4800" b="1">
                        <a:solidFill>
                          <a:srgbClr val="FF6600"/>
                        </a:solidFill>
                      </a:endParaRPr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4800" b="1">
                          <a:solidFill>
                            <a:srgbClr val="FF6600"/>
                          </a:solidFill>
                        </a:rPr>
                        <a:t>/</a:t>
                      </a:r>
                      <a:r>
                        <a:rPr sz="4800" b="1" err="1">
                          <a:solidFill>
                            <a:srgbClr val="FF6600"/>
                          </a:solidFill>
                        </a:rPr>
                        <a:t>br</a:t>
                      </a:r>
                      <a:r>
                        <a:rPr sz="4800" b="1">
                          <a:solidFill>
                            <a:srgbClr val="FF6600"/>
                          </a:solidFill>
                        </a:rPr>
                        <a:t>/</a:t>
                      </a:r>
                      <a:endParaRPr lang="en-US" sz="4800" b="1">
                        <a:solidFill>
                          <a:srgbClr val="FF6600"/>
                        </a:solidFill>
                      </a:endParaRPr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17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pl</a:t>
                      </a:r>
                      <a:r>
                        <a:rPr sz="4000"/>
                        <a:t>ane</a:t>
                      </a:r>
                      <a:endParaRPr lang="en-US" sz="400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bl</a:t>
                      </a:r>
                      <a:r>
                        <a:rPr sz="4000"/>
                        <a:t>ouse</a:t>
                      </a: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pr</a:t>
                      </a:r>
                      <a:r>
                        <a:rPr sz="4000"/>
                        <a:t>incess</a:t>
                      </a: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br</a:t>
                      </a:r>
                      <a:r>
                        <a:rPr sz="4000"/>
                        <a:t>ide</a:t>
                      </a: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6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pl</a:t>
                      </a:r>
                      <a:r>
                        <a:rPr sz="4000"/>
                        <a:t>anet</a:t>
                      </a:r>
                      <a:endParaRPr lang="en-US" sz="400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pr</a:t>
                      </a:r>
                      <a:r>
                        <a:rPr sz="4000"/>
                        <a:t>esent</a:t>
                      </a: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br</a:t>
                      </a:r>
                      <a:r>
                        <a:rPr sz="4000"/>
                        <a:t>ead</a:t>
                      </a: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77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4000"/>
                    </a:p>
                  </a:txBody>
                  <a:tcPr marT="45728" marB="45728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4000">
                          <a:solidFill>
                            <a:srgbClr val="FF6600"/>
                          </a:solidFill>
                        </a:rPr>
                        <a:t>pr</a:t>
                      </a:r>
                      <a:r>
                        <a:rPr sz="4000"/>
                        <a:t>inter</a:t>
                      </a: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sz="4000"/>
                    </a:p>
                  </a:txBody>
                  <a:tcPr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1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s 102401"/>
          <p:cNvSpPr>
            <a:spLocks noChangeArrowheads="1" noChangeShapeType="1" noTextEdit="1"/>
          </p:cNvSpPr>
          <p:nvPr/>
        </p:nvSpPr>
        <p:spPr bwMode="auto">
          <a:xfrm>
            <a:off x="2133600" y="609600"/>
            <a:ext cx="65214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Unit 5: Illiteracy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2403" name="Rectangles 102402"/>
          <p:cNvSpPr>
            <a:spLocks noChangeArrowheads="1" noChangeShapeType="1" noTextEdit="1"/>
          </p:cNvSpPr>
          <p:nvPr/>
        </p:nvSpPr>
        <p:spPr bwMode="auto">
          <a:xfrm>
            <a:off x="1803401" y="2438401"/>
            <a:ext cx="1300163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Part E: </a:t>
            </a:r>
            <a:endParaRPr lang="en-US" sz="3600" kern="10">
              <a:ln w="9525">
                <a:solidFill>
                  <a:srgbClr val="CC99FF"/>
                </a:solidFill>
                <a:rou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2404" name="Rectangles 102403"/>
          <p:cNvSpPr>
            <a:spLocks noChangeArrowheads="1" noChangeShapeType="1" noTextEdit="1"/>
          </p:cNvSpPr>
          <p:nvPr/>
        </p:nvSpPr>
        <p:spPr bwMode="auto">
          <a:xfrm>
            <a:off x="3867150" y="3257550"/>
            <a:ext cx="5778500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Language focus</a:t>
            </a:r>
            <a:endParaRPr lang="en-US" sz="3600" kern="10">
              <a:ln w="12700">
                <a:solidFill>
                  <a:srgbClr val="EAEAEA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676" name="Picture 102404" descr="Frames PPT 0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s 14337"/>
          <p:cNvSpPr>
            <a:spLocks noChangeArrowheads="1"/>
          </p:cNvSpPr>
          <p:nvPr/>
        </p:nvSpPr>
        <p:spPr bwMode="auto">
          <a:xfrm>
            <a:off x="1981200" y="9906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4339" name="Rectangles 14338"/>
          <p:cNvSpPr/>
          <p:nvPr/>
        </p:nvSpPr>
        <p:spPr>
          <a:xfrm>
            <a:off x="1676400" y="1219200"/>
            <a:ext cx="9372600" cy="3581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marL="381000" indent="-381000">
              <a:spcBef>
                <a:spcPct val="20000"/>
              </a:spcBef>
              <a:buClr>
                <a:srgbClr val="FF0000"/>
              </a:buClr>
            </a:pPr>
            <a:r>
              <a:rPr sz="2800" b="1" noProof="1">
                <a:effectLst>
                  <a:outerShdw blurRad="38100" dist="38100" dir="2700000">
                    <a:srgbClr val="C0C0C0"/>
                  </a:outerShdw>
                </a:effectLst>
                <a:sym typeface="Wingdings" panose="05000000000000000000" pitchFamily="2" charset="2"/>
              </a:rPr>
              <a:t>      </a:t>
            </a:r>
            <a:endParaRPr sz="2800" b="1" u="sng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sym typeface="Wingdings" panose="05000000000000000000" pitchFamily="2" charset="2"/>
            </a:endParaRPr>
          </a:p>
        </p:txBody>
      </p:sp>
      <p:graphicFrame>
        <p:nvGraphicFramePr>
          <p:cNvPr id="14417" name="Content Placeholder 14416"/>
          <p:cNvGraphicFramePr>
            <a:graphicFrameLocks noGrp="1"/>
          </p:cNvGraphicFramePr>
          <p:nvPr>
            <p:ph idx="4294967295"/>
          </p:nvPr>
        </p:nvGraphicFramePr>
        <p:xfrm>
          <a:off x="1371600" y="1524000"/>
          <a:ext cx="9418638" cy="3308569"/>
        </p:xfrm>
        <a:graphic>
          <a:graphicData uri="http://schemas.openxmlformats.org/drawingml/2006/table">
            <a:tbl>
              <a:tblPr/>
              <a:tblGrid>
                <a:gridCol w="2354263"/>
                <a:gridCol w="2354262"/>
                <a:gridCol w="2354263"/>
                <a:gridCol w="2355850"/>
              </a:tblGrid>
              <a:tr h="85319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5000" b="1">
                          <a:solidFill>
                            <a:srgbClr val="FF0000"/>
                          </a:solidFill>
                        </a:rPr>
                        <a:t>/pl/</a:t>
                      </a:r>
                      <a:endParaRPr lang="en-US" sz="5000" b="1">
                        <a:solidFill>
                          <a:srgbClr val="FF0000"/>
                        </a:solidFill>
                      </a:endParaRPr>
                    </a:p>
                  </a:txBody>
                  <a:tcPr marT="45707" marB="4570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5000" b="1">
                          <a:solidFill>
                            <a:srgbClr val="FF0000"/>
                          </a:solidFill>
                        </a:rPr>
                        <a:t>  /</a:t>
                      </a:r>
                      <a:r>
                        <a:rPr sz="5000" b="1" err="1">
                          <a:solidFill>
                            <a:srgbClr val="FF0000"/>
                          </a:solidFill>
                        </a:rPr>
                        <a:t>bl</a:t>
                      </a:r>
                      <a:r>
                        <a:rPr sz="5000" b="1">
                          <a:solidFill>
                            <a:srgbClr val="FF0000"/>
                          </a:solidFill>
                        </a:rPr>
                        <a:t>/</a:t>
                      </a:r>
                      <a:endParaRPr lang="en-US" sz="5000" b="1">
                        <a:solidFill>
                          <a:srgbClr val="FF0000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5000" b="1">
                          <a:solidFill>
                            <a:srgbClr val="FF0000"/>
                          </a:solidFill>
                        </a:rPr>
                        <a:t>/pr/</a:t>
                      </a:r>
                      <a:endParaRPr lang="en-US" sz="5000" b="1">
                        <a:solidFill>
                          <a:srgbClr val="FF0000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5000" b="1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sz="5000" b="1" err="1">
                          <a:solidFill>
                            <a:srgbClr val="FF0000"/>
                          </a:solidFill>
                        </a:rPr>
                        <a:t>br</a:t>
                      </a:r>
                      <a:r>
                        <a:rPr sz="5000" b="1">
                          <a:solidFill>
                            <a:srgbClr val="FF0000"/>
                          </a:solidFill>
                        </a:rPr>
                        <a:t>/</a:t>
                      </a:r>
                      <a:endParaRPr lang="en-US" sz="5000" b="1">
                        <a:solidFill>
                          <a:srgbClr val="FF0000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18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00"/>
                          </a:solidFill>
                        </a:rPr>
                        <a:t>pl</a:t>
                      </a:r>
                      <a:r>
                        <a:rPr sz="3200" b="1">
                          <a:solidFill>
                            <a:srgbClr val="0000CC"/>
                          </a:solidFill>
                        </a:rPr>
                        <a:t>ease</a:t>
                      </a:r>
                      <a:endParaRPr lang="en-US" sz="3200" b="1">
                        <a:solidFill>
                          <a:srgbClr val="0000CC"/>
                        </a:solidFill>
                      </a:endParaRPr>
                    </a:p>
                  </a:txBody>
                  <a:tcPr marT="45707" marB="4570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bl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ack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pr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ide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own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186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00"/>
                          </a:solidFill>
                        </a:rPr>
                        <a:t>pl</a:t>
                      </a:r>
                      <a:r>
                        <a:rPr sz="3200" b="1">
                          <a:solidFill>
                            <a:srgbClr val="0000CC"/>
                          </a:solidFill>
                        </a:rPr>
                        <a:t>easure</a:t>
                      </a:r>
                      <a:endParaRPr lang="en-US" sz="3200" b="1">
                        <a:solidFill>
                          <a:srgbClr val="0000CC"/>
                        </a:solidFill>
                      </a:endParaRPr>
                    </a:p>
                  </a:txBody>
                  <a:tcPr marT="45707" marB="4570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chemeClr val="hlink"/>
                          </a:solidFill>
                        </a:rPr>
                        <a:t> 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bl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ouse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pr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etty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ead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18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00"/>
                          </a:solidFill>
                        </a:rPr>
                        <a:t>pl</a:t>
                      </a:r>
                      <a:r>
                        <a:rPr sz="3200" b="1">
                          <a:solidFill>
                            <a:srgbClr val="0000CC"/>
                          </a:solidFill>
                        </a:rPr>
                        <a:t>ay</a:t>
                      </a:r>
                      <a:endParaRPr lang="en-US" sz="3200" b="1">
                        <a:solidFill>
                          <a:srgbClr val="0000CC"/>
                        </a:solidFill>
                      </a:endParaRPr>
                    </a:p>
                  </a:txBody>
                  <a:tcPr marT="45707" marB="4570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bl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ue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chemeClr val="hlink"/>
                          </a:solidFill>
                        </a:rPr>
                        <a:t>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pr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ecious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chemeClr val="hlink"/>
                          </a:solidFill>
                        </a:rPr>
                        <a:t>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other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599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00"/>
                          </a:solidFill>
                        </a:rPr>
                        <a:t>pl</a:t>
                      </a:r>
                      <a:r>
                        <a:rPr sz="3200" b="1">
                          <a:solidFill>
                            <a:srgbClr val="0000CC"/>
                          </a:solidFill>
                        </a:rPr>
                        <a:t>enty</a:t>
                      </a:r>
                      <a:endParaRPr lang="en-US" sz="3200" b="1">
                        <a:solidFill>
                          <a:srgbClr val="0000CC"/>
                        </a:solidFill>
                      </a:endParaRPr>
                    </a:p>
                  </a:txBody>
                  <a:tcPr marT="45707" marB="45707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bl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ow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chemeClr val="hlink"/>
                          </a:solidFill>
                        </a:rPr>
                        <a:t>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pr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actice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¡"/>
                        <a:defRPr sz="23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l"/>
                        <a:defRPr sz="21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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sz="3200" b="1">
                          <a:solidFill>
                            <a:srgbClr val="FF0066"/>
                          </a:solidFill>
                        </a:rPr>
                        <a:t>    </a:t>
                      </a:r>
                      <a:r>
                        <a:rPr sz="3200" b="1">
                          <a:solidFill>
                            <a:srgbClr val="FF0000"/>
                          </a:solidFill>
                        </a:rPr>
                        <a:t>br</a:t>
                      </a:r>
                      <a:r>
                        <a:rPr sz="3200" b="1">
                          <a:solidFill>
                            <a:srgbClr val="0000FF"/>
                          </a:solidFill>
                        </a:rPr>
                        <a:t>oad</a:t>
                      </a:r>
                      <a:endParaRPr lang="en-US" sz="3200" b="1">
                        <a:solidFill>
                          <a:srgbClr val="0000FF"/>
                        </a:solidFill>
                      </a:endParaRPr>
                    </a:p>
                  </a:txBody>
                  <a:tcPr marT="45707" marB="45707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31" name="Rectangles 14372"/>
          <p:cNvSpPr>
            <a:spLocks noChangeArrowheads="1"/>
          </p:cNvSpPr>
          <p:nvPr/>
        </p:nvSpPr>
        <p:spPr bwMode="auto">
          <a:xfrm>
            <a:off x="1981200" y="381000"/>
            <a:ext cx="82296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4200">
                <a:latin typeface="Arial Black" panose="020B0A04020102020204" pitchFamily="34" charset="0"/>
              </a:rPr>
              <a:t>(I) PRONUNCIATION</a:t>
            </a:r>
            <a:endParaRPr lang="en-US" altLang="en-US" sz="2100" b="1">
              <a:latin typeface="Arial Black" panose="020B0A04020102020204" pitchFamily="34" charset="0"/>
            </a:endParaRPr>
          </a:p>
        </p:txBody>
      </p:sp>
      <p:pic>
        <p:nvPicPr>
          <p:cNvPr id="3" name="Unit 5 Lang Pron Tieng Anh 11 cb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76400" y="5435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14400</Words>
  <Application>WPS Presentation</Application>
  <PresentationFormat>Widescreen</PresentationFormat>
  <Paragraphs>808</Paragraphs>
  <Slides>49</Slides>
  <Notes>11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4" baseType="lpstr">
      <vt:lpstr>Arial</vt:lpstr>
      <vt:lpstr>SimSun</vt:lpstr>
      <vt:lpstr>Wingdings</vt:lpstr>
      <vt:lpstr>Arial Black</vt:lpstr>
      <vt:lpstr>Times New Roman</vt:lpstr>
      <vt:lpstr>Calibri</vt:lpstr>
      <vt:lpstr>Impact</vt:lpstr>
      <vt:lpstr>Microsoft YaHei</vt:lpstr>
      <vt:lpstr>Arial Unicode MS</vt:lpstr>
      <vt:lpstr>Calibri Light</vt:lpstr>
      <vt:lpstr>Comic Sans MS</vt:lpstr>
      <vt:lpstr>Monotype Corsiva</vt:lpstr>
      <vt:lpstr>Wingdings 3</vt:lpstr>
      <vt:lpstr>VNI-Times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Consonant clusters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Exercise 1: Complete the second sentence so that it has a similar meaning to the first one, using the words given:</vt:lpstr>
      <vt:lpstr>PowerPoint 演示文稿</vt:lpstr>
      <vt:lpstr>PowerPoint 演示文稿</vt:lpstr>
      <vt:lpstr>Exercise 2: Report these statements, using the correct form of the verbs given in the brackets. </vt:lpstr>
      <vt:lpstr>Sentence  1</vt:lpstr>
      <vt:lpstr>Sentence 2</vt:lpstr>
      <vt:lpstr>Sentence 3</vt:lpstr>
      <vt:lpstr>Sentence 4 </vt:lpstr>
      <vt:lpstr>Sentence 5</vt:lpstr>
      <vt:lpstr>Sentence 6</vt:lpstr>
      <vt:lpstr>Sentence 7</vt:lpstr>
      <vt:lpstr>Sentence 8</vt:lpstr>
      <vt:lpstr>Extra exercises</vt:lpstr>
      <vt:lpstr>ANSWER KEY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15</cp:revision>
  <dcterms:created xsi:type="dcterms:W3CDTF">2021-10-27T04:27:00Z</dcterms:created>
  <dcterms:modified xsi:type="dcterms:W3CDTF">2021-10-27T07:43:14Z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BE9ABC62A1D94865B7A52F96C43D0060</vt:lpwstr>
  </property>
  <property fmtid="{D5CDD505-2E9C-101B-9397-08002B2CF9AE}" pid="3" name="KSOProductBuildVer">
    <vt:lpwstr>1033-11.2.0.10351</vt:lpwstr>
  </property>
</Properties>
</file>